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Canva Sans Bold" charset="1" panose="020B0803030501040103"/>
      <p:regular r:id="rId32"/>
    </p:embeddedFont>
    <p:embeddedFont>
      <p:font typeface="Lastica Bold" charset="1" panose="02000500000000000000"/>
      <p:regular r:id="rId33"/>
    </p:embeddedFont>
    <p:embeddedFont>
      <p:font typeface="Canva Sans" charset="1" panose="020B0503030501040103"/>
      <p:regular r:id="rId34"/>
    </p:embeddedFont>
    <p:embeddedFont>
      <p:font typeface="Poppins Bold" charset="1" panose="00000800000000000000"/>
      <p:regular r:id="rId35"/>
    </p:embeddedFont>
    <p:embeddedFont>
      <p:font typeface="Aileron Bold" charset="1" panose="00000800000000000000"/>
      <p:regular r:id="rId36"/>
    </p:embeddedFont>
    <p:embeddedFont>
      <p:font typeface="Arimo" charset="1" panose="020B0604020202020204"/>
      <p:regular r:id="rId37"/>
    </p:embeddedFont>
    <p:embeddedFont>
      <p:font typeface="Nourd Bold" charset="1" panose="00000800000000000000"/>
      <p:regular r:id="rId38"/>
    </p:embeddedFont>
    <p:embeddedFont>
      <p:font typeface="Canva Sans Bold Italics" charset="1" panose="020B0803030501040103"/>
      <p:regular r:id="rId39"/>
    </p:embeddedFont>
    <p:embeddedFont>
      <p:font typeface="Aileron Ultra-Bold" charset="1" panose="00000A00000000000000"/>
      <p:regular r:id="rId40"/>
    </p:embeddedFont>
    <p:embeddedFont>
      <p:font typeface="Aileron" charset="1" panose="000005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53.png" Type="http://schemas.openxmlformats.org/officeDocument/2006/relationships/image"/><Relationship Id="rId15" Target="../media/image6.pn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indiaretailing.com/2024/06/06/the-body-shop-to-focus-on-growing-presence-in-tier-2-3-cities-in-india/#:~:text=Mumbai:%20British%20ethical%20beauty%20brand,leading%20players%2C%E2%80%9D%20she%20said." TargetMode="External" Type="http://schemas.openxmlformats.org/officeDocument/2006/relationships/hyperlink"/><Relationship Id="rId11" Target="https://www.cosmeticsdesign-asia.com/Article/2024/08/28/India-beauty-market-analysis-How-to-win-over-beauty-consumers-in-tier-two-and-three-cities/" TargetMode="External" Type="http://schemas.openxmlformats.org/officeDocument/2006/relationships/hyperlink"/><Relationship Id="rId12" Target="https://explodingtopics.com/blog/beauty-industry-stats#beauty-marketing-stats" TargetMode="External" Type="http://schemas.openxmlformats.org/officeDocument/2006/relationships/hyperlink"/><Relationship Id="rId2" Target="https://www.listrak.com/blog/how-influencer-marketing-unlocks-hidden-revenue-in-the-beauty-space" TargetMode="External" Type="http://schemas.openxmlformats.org/officeDocument/2006/relationships/hyperlink"/><Relationship Id="rId3" Target="https://esw.com/the-rising-importance-of-supply-chain-transparency/" TargetMode="External" Type="http://schemas.openxmlformats.org/officeDocument/2006/relationships/hyperlink"/><Relationship Id="rId4" Target="https://thebodyshop.a.bigcontent.io/v1/static/2023_Modern_Slavery_Statement_FINAL_JUNE_2024" TargetMode="External" Type="http://schemas.openxmlformats.org/officeDocument/2006/relationships/hyperlink"/><Relationship Id="rId5" Target="https://www.investors.com/stock-lists/ipo-analysis/ai-stock-oddity-odd-stock/" TargetMode="External" Type="http://schemas.openxmlformats.org/officeDocument/2006/relationships/hyperlink"/><Relationship Id="rId6" Target="https://www.voguebusiness.com/beauty/dtc-beauty-brands-diy-ingredients-loli" TargetMode="External" Type="http://schemas.openxmlformats.org/officeDocument/2006/relationships/hyperlink"/><Relationship Id="rId7" Target="https://erdyn.com/us/sustainable-strategy-in-cosmetic-part-1/" TargetMode="External" Type="http://schemas.openxmlformats.org/officeDocument/2006/relationships/hyperlink"/><Relationship Id="rId8" Target="https://brandequity.economictimes.indiatimes.com/news/advertising/why-mamaearth-is-betting-big-on-influencers/87192488" TargetMode="External" Type="http://schemas.openxmlformats.org/officeDocument/2006/relationships/hyperlink"/><Relationship Id="rId9" Target="https://www.mckinsey.com/industries/consumer-packaged-goods/our-insights/the-beauty-boom-and-beyond-can-the-industry-maintain-its-growth"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6.png" Type="http://schemas.openxmlformats.org/officeDocument/2006/relationships/image"/><Relationship Id="rId9"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jpeg" Type="http://schemas.openxmlformats.org/officeDocument/2006/relationships/image"/><Relationship Id="rId5"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sp>
        <p:nvSpPr>
          <p:cNvPr name="Freeform 2" id="2"/>
          <p:cNvSpPr/>
          <p:nvPr/>
        </p:nvSpPr>
        <p:spPr>
          <a:xfrm flipH="false" flipV="false" rot="0">
            <a:off x="29669"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5000"/>
            </a:blip>
            <a:stretch>
              <a:fillRect l="0" t="0" r="0" b="0"/>
            </a:stretch>
          </a:blipFill>
        </p:spPr>
      </p:sp>
      <p:grpSp>
        <p:nvGrpSpPr>
          <p:cNvPr name="Group 3" id="3"/>
          <p:cNvGrpSpPr/>
          <p:nvPr/>
        </p:nvGrpSpPr>
        <p:grpSpPr>
          <a:xfrm rot="0">
            <a:off x="0" y="1028700"/>
            <a:ext cx="9144000" cy="1543050"/>
            <a:chOff x="0" y="0"/>
            <a:chExt cx="2408296" cy="406400"/>
          </a:xfrm>
        </p:grpSpPr>
        <p:sp>
          <p:nvSpPr>
            <p:cNvPr name="Freeform 4" id="4"/>
            <p:cNvSpPr/>
            <p:nvPr/>
          </p:nvSpPr>
          <p:spPr>
            <a:xfrm flipH="false" flipV="false" rot="0">
              <a:off x="0" y="0"/>
              <a:ext cx="2408296" cy="406400"/>
            </a:xfrm>
            <a:custGeom>
              <a:avLst/>
              <a:gdLst/>
              <a:ahLst/>
              <a:cxnLst/>
              <a:rect r="r" b="b" t="t" l="l"/>
              <a:pathLst>
                <a:path h="406400" w="2408296">
                  <a:moveTo>
                    <a:pt x="2205096" y="0"/>
                  </a:moveTo>
                  <a:lnTo>
                    <a:pt x="0" y="0"/>
                  </a:lnTo>
                  <a:lnTo>
                    <a:pt x="0" y="406400"/>
                  </a:lnTo>
                  <a:lnTo>
                    <a:pt x="2205096" y="406400"/>
                  </a:lnTo>
                  <a:lnTo>
                    <a:pt x="2408296" y="203200"/>
                  </a:lnTo>
                  <a:lnTo>
                    <a:pt x="2205096" y="0"/>
                  </a:lnTo>
                  <a:close/>
                </a:path>
              </a:pathLst>
            </a:custGeom>
            <a:solidFill>
              <a:srgbClr val="165B12"/>
            </a:solidFill>
          </p:spPr>
        </p:sp>
        <p:sp>
          <p:nvSpPr>
            <p:cNvPr name="TextBox 5" id="5"/>
            <p:cNvSpPr txBox="true"/>
            <p:nvPr/>
          </p:nvSpPr>
          <p:spPr>
            <a:xfrm>
              <a:off x="0" y="-38100"/>
              <a:ext cx="2293996" cy="444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13454" y="3944491"/>
            <a:ext cx="7921364" cy="1543050"/>
            <a:chOff x="0" y="0"/>
            <a:chExt cx="2086285" cy="406400"/>
          </a:xfrm>
        </p:grpSpPr>
        <p:sp>
          <p:nvSpPr>
            <p:cNvPr name="Freeform 7" id="7"/>
            <p:cNvSpPr/>
            <p:nvPr/>
          </p:nvSpPr>
          <p:spPr>
            <a:xfrm flipH="false" flipV="false" rot="0">
              <a:off x="0" y="0"/>
              <a:ext cx="2086285" cy="406400"/>
            </a:xfrm>
            <a:custGeom>
              <a:avLst/>
              <a:gdLst/>
              <a:ahLst/>
              <a:cxnLst/>
              <a:rect r="r" b="b" t="t" l="l"/>
              <a:pathLst>
                <a:path h="406400" w="2086285">
                  <a:moveTo>
                    <a:pt x="1883085" y="0"/>
                  </a:moveTo>
                  <a:lnTo>
                    <a:pt x="0" y="0"/>
                  </a:lnTo>
                  <a:lnTo>
                    <a:pt x="0" y="406400"/>
                  </a:lnTo>
                  <a:lnTo>
                    <a:pt x="1883085" y="406400"/>
                  </a:lnTo>
                  <a:lnTo>
                    <a:pt x="2086285" y="203200"/>
                  </a:lnTo>
                  <a:lnTo>
                    <a:pt x="1883085" y="0"/>
                  </a:lnTo>
                  <a:close/>
                </a:path>
              </a:pathLst>
            </a:custGeom>
            <a:solidFill>
              <a:srgbClr val="165B12"/>
            </a:solidFill>
          </p:spPr>
        </p:sp>
        <p:sp>
          <p:nvSpPr>
            <p:cNvPr name="TextBox 8" id="8"/>
            <p:cNvSpPr txBox="true"/>
            <p:nvPr/>
          </p:nvSpPr>
          <p:spPr>
            <a:xfrm>
              <a:off x="0" y="-38100"/>
              <a:ext cx="1971985" cy="444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37687" y="5741126"/>
            <a:ext cx="7605164" cy="1543050"/>
            <a:chOff x="0" y="0"/>
            <a:chExt cx="2003006" cy="406400"/>
          </a:xfrm>
        </p:grpSpPr>
        <p:sp>
          <p:nvSpPr>
            <p:cNvPr name="Freeform 10" id="10"/>
            <p:cNvSpPr/>
            <p:nvPr/>
          </p:nvSpPr>
          <p:spPr>
            <a:xfrm flipH="false" flipV="false" rot="0">
              <a:off x="0" y="0"/>
              <a:ext cx="2003006" cy="406400"/>
            </a:xfrm>
            <a:custGeom>
              <a:avLst/>
              <a:gdLst/>
              <a:ahLst/>
              <a:cxnLst/>
              <a:rect r="r" b="b" t="t" l="l"/>
              <a:pathLst>
                <a:path h="406400" w="2003006">
                  <a:moveTo>
                    <a:pt x="1799806" y="0"/>
                  </a:moveTo>
                  <a:lnTo>
                    <a:pt x="0" y="0"/>
                  </a:lnTo>
                  <a:lnTo>
                    <a:pt x="0" y="406400"/>
                  </a:lnTo>
                  <a:lnTo>
                    <a:pt x="1799806" y="406400"/>
                  </a:lnTo>
                  <a:lnTo>
                    <a:pt x="2003006" y="203200"/>
                  </a:lnTo>
                  <a:lnTo>
                    <a:pt x="1799806" y="0"/>
                  </a:lnTo>
                  <a:close/>
                </a:path>
              </a:pathLst>
            </a:custGeom>
            <a:solidFill>
              <a:srgbClr val="165B12"/>
            </a:solidFill>
          </p:spPr>
        </p:sp>
        <p:sp>
          <p:nvSpPr>
            <p:cNvPr name="TextBox 11" id="11"/>
            <p:cNvSpPr txBox="true"/>
            <p:nvPr/>
          </p:nvSpPr>
          <p:spPr>
            <a:xfrm>
              <a:off x="0" y="-38100"/>
              <a:ext cx="1888706"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7958595">
            <a:off x="13259712" y="1103421"/>
            <a:ext cx="8735524" cy="751592"/>
            <a:chOff x="0" y="0"/>
            <a:chExt cx="2300714" cy="197950"/>
          </a:xfrm>
        </p:grpSpPr>
        <p:sp>
          <p:nvSpPr>
            <p:cNvPr name="Freeform 13" id="13"/>
            <p:cNvSpPr/>
            <p:nvPr/>
          </p:nvSpPr>
          <p:spPr>
            <a:xfrm flipH="false" flipV="false" rot="0">
              <a:off x="0" y="0"/>
              <a:ext cx="2300714" cy="197950"/>
            </a:xfrm>
            <a:custGeom>
              <a:avLst/>
              <a:gdLst/>
              <a:ahLst/>
              <a:cxnLst/>
              <a:rect r="r" b="b" t="t" l="l"/>
              <a:pathLst>
                <a:path h="197950" w="2300714">
                  <a:moveTo>
                    <a:pt x="0" y="0"/>
                  </a:moveTo>
                  <a:lnTo>
                    <a:pt x="2300714" y="0"/>
                  </a:lnTo>
                  <a:lnTo>
                    <a:pt x="2300714" y="197950"/>
                  </a:lnTo>
                  <a:lnTo>
                    <a:pt x="0" y="197950"/>
                  </a:lnTo>
                  <a:close/>
                </a:path>
              </a:pathLst>
            </a:custGeom>
            <a:solidFill>
              <a:srgbClr val="165B12"/>
            </a:solidFill>
          </p:spPr>
        </p:sp>
        <p:sp>
          <p:nvSpPr>
            <p:cNvPr name="TextBox 14" id="14"/>
            <p:cNvSpPr txBox="true"/>
            <p:nvPr/>
          </p:nvSpPr>
          <p:spPr>
            <a:xfrm>
              <a:off x="0" y="-38100"/>
              <a:ext cx="2300714" cy="2360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8253475">
            <a:off x="13106393" y="7301603"/>
            <a:ext cx="8735524" cy="490115"/>
            <a:chOff x="0" y="0"/>
            <a:chExt cx="2300714" cy="129084"/>
          </a:xfrm>
        </p:grpSpPr>
        <p:sp>
          <p:nvSpPr>
            <p:cNvPr name="Freeform 16" id="16"/>
            <p:cNvSpPr/>
            <p:nvPr/>
          </p:nvSpPr>
          <p:spPr>
            <a:xfrm flipH="false" flipV="false" rot="0">
              <a:off x="0" y="0"/>
              <a:ext cx="2300714" cy="129084"/>
            </a:xfrm>
            <a:custGeom>
              <a:avLst/>
              <a:gdLst/>
              <a:ahLst/>
              <a:cxnLst/>
              <a:rect r="r" b="b" t="t" l="l"/>
              <a:pathLst>
                <a:path h="129084" w="2300714">
                  <a:moveTo>
                    <a:pt x="0" y="0"/>
                  </a:moveTo>
                  <a:lnTo>
                    <a:pt x="2300714" y="0"/>
                  </a:lnTo>
                  <a:lnTo>
                    <a:pt x="2300714" y="129084"/>
                  </a:lnTo>
                  <a:lnTo>
                    <a:pt x="0" y="129084"/>
                  </a:lnTo>
                  <a:close/>
                </a:path>
              </a:pathLst>
            </a:custGeom>
            <a:solidFill>
              <a:srgbClr val="165B12"/>
            </a:solidFill>
          </p:spPr>
        </p:sp>
        <p:sp>
          <p:nvSpPr>
            <p:cNvPr name="TextBox 17" id="17"/>
            <p:cNvSpPr txBox="true"/>
            <p:nvPr/>
          </p:nvSpPr>
          <p:spPr>
            <a:xfrm>
              <a:off x="0" y="-38100"/>
              <a:ext cx="2300714" cy="167184"/>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8253475">
            <a:off x="13155740" y="8066554"/>
            <a:ext cx="8735524" cy="343866"/>
            <a:chOff x="0" y="0"/>
            <a:chExt cx="2300714" cy="90566"/>
          </a:xfrm>
        </p:grpSpPr>
        <p:sp>
          <p:nvSpPr>
            <p:cNvPr name="Freeform 19" id="19"/>
            <p:cNvSpPr/>
            <p:nvPr/>
          </p:nvSpPr>
          <p:spPr>
            <a:xfrm flipH="false" flipV="false" rot="0">
              <a:off x="0" y="0"/>
              <a:ext cx="2300714" cy="90566"/>
            </a:xfrm>
            <a:custGeom>
              <a:avLst/>
              <a:gdLst/>
              <a:ahLst/>
              <a:cxnLst/>
              <a:rect r="r" b="b" t="t" l="l"/>
              <a:pathLst>
                <a:path h="90566" w="2300714">
                  <a:moveTo>
                    <a:pt x="0" y="0"/>
                  </a:moveTo>
                  <a:lnTo>
                    <a:pt x="2300714" y="0"/>
                  </a:lnTo>
                  <a:lnTo>
                    <a:pt x="2300714" y="90566"/>
                  </a:lnTo>
                  <a:lnTo>
                    <a:pt x="0" y="90566"/>
                  </a:lnTo>
                  <a:close/>
                </a:path>
              </a:pathLst>
            </a:custGeom>
            <a:solidFill>
              <a:srgbClr val="22961B"/>
            </a:solidFill>
          </p:spPr>
        </p:sp>
        <p:sp>
          <p:nvSpPr>
            <p:cNvPr name="TextBox 20" id="20"/>
            <p:cNvSpPr txBox="true"/>
            <p:nvPr/>
          </p:nvSpPr>
          <p:spPr>
            <a:xfrm>
              <a:off x="0" y="-38100"/>
              <a:ext cx="2300714" cy="128666"/>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5739121" y="3910434"/>
            <a:ext cx="2640307" cy="2488177"/>
          </a:xfrm>
          <a:custGeom>
            <a:avLst/>
            <a:gdLst/>
            <a:ahLst/>
            <a:cxnLst/>
            <a:rect r="r" b="b" t="t" l="l"/>
            <a:pathLst>
              <a:path h="2488177" w="2640307">
                <a:moveTo>
                  <a:pt x="0" y="0"/>
                </a:moveTo>
                <a:lnTo>
                  <a:pt x="2640308" y="0"/>
                </a:lnTo>
                <a:lnTo>
                  <a:pt x="2640308" y="2488177"/>
                </a:lnTo>
                <a:lnTo>
                  <a:pt x="0" y="2488177"/>
                </a:lnTo>
                <a:lnTo>
                  <a:pt x="0" y="0"/>
                </a:lnTo>
                <a:close/>
              </a:path>
            </a:pathLst>
          </a:custGeom>
          <a:blipFill>
            <a:blip r:embed="rId3"/>
            <a:stretch>
              <a:fillRect l="-79802" t="0" r="-77702" b="-35599"/>
            </a:stretch>
          </a:blipFill>
        </p:spPr>
      </p:sp>
      <p:sp>
        <p:nvSpPr>
          <p:cNvPr name="TextBox 22" id="22"/>
          <p:cNvSpPr txBox="true"/>
          <p:nvPr/>
        </p:nvSpPr>
        <p:spPr>
          <a:xfrm rot="0">
            <a:off x="484839" y="1295400"/>
            <a:ext cx="7605164" cy="927101"/>
          </a:xfrm>
          <a:prstGeom prst="rect">
            <a:avLst/>
          </a:prstGeom>
        </p:spPr>
        <p:txBody>
          <a:bodyPr anchor="t" rtlCol="false" tIns="0" lIns="0" bIns="0" rIns="0">
            <a:spAutoFit/>
          </a:bodyPr>
          <a:lstStyle/>
          <a:p>
            <a:pPr algn="l">
              <a:lnSpc>
                <a:spcPts val="7699"/>
              </a:lnSpc>
              <a:spcBef>
                <a:spcPct val="0"/>
              </a:spcBef>
            </a:pPr>
            <a:r>
              <a:rPr lang="en-US" b="true" sz="5499">
                <a:solidFill>
                  <a:srgbClr val="DFD28A"/>
                </a:solidFill>
                <a:latin typeface="Canva Sans Bold"/>
                <a:ea typeface="Canva Sans Bold"/>
                <a:cs typeface="Canva Sans Bold"/>
                <a:sym typeface="Canva Sans Bold"/>
              </a:rPr>
              <a:t>ICC PRE-CASE 2025</a:t>
            </a:r>
          </a:p>
        </p:txBody>
      </p:sp>
      <p:sp>
        <p:nvSpPr>
          <p:cNvPr name="TextBox 23" id="23"/>
          <p:cNvSpPr txBox="true"/>
          <p:nvPr/>
        </p:nvSpPr>
        <p:spPr>
          <a:xfrm rot="0">
            <a:off x="286844" y="4251325"/>
            <a:ext cx="7605164" cy="854075"/>
          </a:xfrm>
          <a:prstGeom prst="rect">
            <a:avLst/>
          </a:prstGeom>
        </p:spPr>
        <p:txBody>
          <a:bodyPr anchor="t" rtlCol="false" tIns="0" lIns="0" bIns="0" rIns="0">
            <a:spAutoFit/>
          </a:bodyPr>
          <a:lstStyle/>
          <a:p>
            <a:pPr algn="l">
              <a:lnSpc>
                <a:spcPts val="6999"/>
              </a:lnSpc>
              <a:spcBef>
                <a:spcPct val="0"/>
              </a:spcBef>
            </a:pPr>
            <a:r>
              <a:rPr lang="en-US" b="true" sz="4999">
                <a:solidFill>
                  <a:srgbClr val="DFD28A"/>
                </a:solidFill>
                <a:latin typeface="Canva Sans Bold"/>
                <a:ea typeface="Canva Sans Bold"/>
                <a:cs typeface="Canva Sans Bold"/>
                <a:sym typeface="Canva Sans Bold"/>
              </a:rPr>
              <a:t> TEAM AFICIONADOS</a:t>
            </a:r>
          </a:p>
        </p:txBody>
      </p:sp>
      <p:sp>
        <p:nvSpPr>
          <p:cNvPr name="TextBox 24" id="24"/>
          <p:cNvSpPr txBox="true"/>
          <p:nvPr/>
        </p:nvSpPr>
        <p:spPr>
          <a:xfrm rot="0">
            <a:off x="666673" y="6001476"/>
            <a:ext cx="4230271" cy="854075"/>
          </a:xfrm>
          <a:prstGeom prst="rect">
            <a:avLst/>
          </a:prstGeom>
        </p:spPr>
        <p:txBody>
          <a:bodyPr anchor="t" rtlCol="false" tIns="0" lIns="0" bIns="0" rIns="0">
            <a:spAutoFit/>
          </a:bodyPr>
          <a:lstStyle/>
          <a:p>
            <a:pPr algn="l">
              <a:lnSpc>
                <a:spcPts val="6999"/>
              </a:lnSpc>
              <a:spcBef>
                <a:spcPct val="0"/>
              </a:spcBef>
            </a:pPr>
            <a:r>
              <a:rPr lang="en-US" b="true" sz="4999">
                <a:solidFill>
                  <a:srgbClr val="DFD28A"/>
                </a:solidFill>
                <a:latin typeface="Canva Sans Bold"/>
                <a:ea typeface="Canva Sans Bold"/>
                <a:cs typeface="Canva Sans Bold"/>
                <a:sym typeface="Canva Sans Bold"/>
              </a:rPr>
              <a:t>IIT KANPUR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289004"/>
            <a:ext cx="18622015" cy="1892195"/>
            <a:chOff x="0" y="0"/>
            <a:chExt cx="4904564" cy="498356"/>
          </a:xfrm>
        </p:grpSpPr>
        <p:sp>
          <p:nvSpPr>
            <p:cNvPr name="Freeform 3" id="3"/>
            <p:cNvSpPr/>
            <p:nvPr/>
          </p:nvSpPr>
          <p:spPr>
            <a:xfrm flipH="false" flipV="false" rot="0">
              <a:off x="0" y="0"/>
              <a:ext cx="4904564" cy="498356"/>
            </a:xfrm>
            <a:custGeom>
              <a:avLst/>
              <a:gdLst/>
              <a:ahLst/>
              <a:cxnLst/>
              <a:rect r="r" b="b" t="t" l="l"/>
              <a:pathLst>
                <a:path h="498356" w="4904564">
                  <a:moveTo>
                    <a:pt x="0" y="0"/>
                  </a:moveTo>
                  <a:lnTo>
                    <a:pt x="4904564" y="0"/>
                  </a:lnTo>
                  <a:lnTo>
                    <a:pt x="4904564" y="498356"/>
                  </a:lnTo>
                  <a:lnTo>
                    <a:pt x="0" y="498356"/>
                  </a:lnTo>
                  <a:close/>
                </a:path>
              </a:pathLst>
            </a:custGeom>
            <a:solidFill>
              <a:srgbClr val="165B12"/>
            </a:solidFill>
          </p:spPr>
        </p:sp>
        <p:sp>
          <p:nvSpPr>
            <p:cNvPr name="TextBox 4" id="4"/>
            <p:cNvSpPr txBox="true"/>
            <p:nvPr/>
          </p:nvSpPr>
          <p:spPr>
            <a:xfrm>
              <a:off x="0" y="-38100"/>
              <a:ext cx="4904564" cy="5364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9296" y="5468259"/>
            <a:ext cx="7531349" cy="714902"/>
            <a:chOff x="0" y="0"/>
            <a:chExt cx="1983565" cy="188287"/>
          </a:xfrm>
        </p:grpSpPr>
        <p:sp>
          <p:nvSpPr>
            <p:cNvPr name="Freeform 6" id="6"/>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7" id="7"/>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659871" y="6326037"/>
            <a:ext cx="14352868" cy="2903688"/>
            <a:chOff x="0" y="0"/>
            <a:chExt cx="4035953" cy="816502"/>
          </a:xfrm>
        </p:grpSpPr>
        <p:sp>
          <p:nvSpPr>
            <p:cNvPr name="Freeform 9" id="9"/>
            <p:cNvSpPr/>
            <p:nvPr/>
          </p:nvSpPr>
          <p:spPr>
            <a:xfrm flipH="false" flipV="false" rot="0">
              <a:off x="0" y="0"/>
              <a:ext cx="4035952" cy="816502"/>
            </a:xfrm>
            <a:custGeom>
              <a:avLst/>
              <a:gdLst/>
              <a:ahLst/>
              <a:cxnLst/>
              <a:rect r="r" b="b" t="t" l="l"/>
              <a:pathLst>
                <a:path h="816502" w="4035952">
                  <a:moveTo>
                    <a:pt x="27509" y="0"/>
                  </a:moveTo>
                  <a:lnTo>
                    <a:pt x="4008443" y="0"/>
                  </a:lnTo>
                  <a:cubicBezTo>
                    <a:pt x="4023636" y="0"/>
                    <a:pt x="4035952" y="12316"/>
                    <a:pt x="4035952" y="27509"/>
                  </a:cubicBezTo>
                  <a:lnTo>
                    <a:pt x="4035952" y="788993"/>
                  </a:lnTo>
                  <a:cubicBezTo>
                    <a:pt x="4035952" y="796289"/>
                    <a:pt x="4033054" y="803286"/>
                    <a:pt x="4027895" y="808445"/>
                  </a:cubicBezTo>
                  <a:cubicBezTo>
                    <a:pt x="4022736" y="813604"/>
                    <a:pt x="4015739" y="816502"/>
                    <a:pt x="4008443" y="816502"/>
                  </a:cubicBezTo>
                  <a:lnTo>
                    <a:pt x="27509" y="816502"/>
                  </a:lnTo>
                  <a:cubicBezTo>
                    <a:pt x="20213" y="816502"/>
                    <a:pt x="13216" y="813604"/>
                    <a:pt x="8057" y="808445"/>
                  </a:cubicBezTo>
                  <a:cubicBezTo>
                    <a:pt x="2898" y="803286"/>
                    <a:pt x="0" y="796289"/>
                    <a:pt x="0" y="788993"/>
                  </a:cubicBezTo>
                  <a:lnTo>
                    <a:pt x="0" y="27509"/>
                  </a:lnTo>
                  <a:cubicBezTo>
                    <a:pt x="0" y="20213"/>
                    <a:pt x="2898" y="13216"/>
                    <a:pt x="8057" y="8057"/>
                  </a:cubicBezTo>
                  <a:cubicBezTo>
                    <a:pt x="13216" y="2898"/>
                    <a:pt x="20213" y="0"/>
                    <a:pt x="27509" y="0"/>
                  </a:cubicBezTo>
                  <a:close/>
                </a:path>
              </a:pathLst>
            </a:custGeom>
            <a:solidFill>
              <a:srgbClr val="FFF4E3"/>
            </a:solidFill>
          </p:spPr>
        </p:sp>
        <p:sp>
          <p:nvSpPr>
            <p:cNvPr name="TextBox 10" id="10"/>
            <p:cNvSpPr txBox="true"/>
            <p:nvPr/>
          </p:nvSpPr>
          <p:spPr>
            <a:xfrm>
              <a:off x="0" y="-38100"/>
              <a:ext cx="4035953" cy="854602"/>
            </a:xfrm>
            <a:prstGeom prst="rect">
              <a:avLst/>
            </a:prstGeom>
          </p:spPr>
          <p:txBody>
            <a:bodyPr anchor="ctr" rtlCol="false" tIns="47581" lIns="47581" bIns="47581" rIns="47581"/>
            <a:lstStyle/>
            <a:p>
              <a:pPr algn="ctr">
                <a:lnSpc>
                  <a:spcPts val="2659"/>
                </a:lnSpc>
              </a:pPr>
            </a:p>
          </p:txBody>
        </p:sp>
      </p:grpSp>
      <p:grpSp>
        <p:nvGrpSpPr>
          <p:cNvPr name="Group 11" id="11"/>
          <p:cNvGrpSpPr/>
          <p:nvPr/>
        </p:nvGrpSpPr>
        <p:grpSpPr>
          <a:xfrm rot="0">
            <a:off x="133350" y="2564614"/>
            <a:ext cx="14212302" cy="2760770"/>
            <a:chOff x="0" y="0"/>
            <a:chExt cx="3996426" cy="776314"/>
          </a:xfrm>
        </p:grpSpPr>
        <p:sp>
          <p:nvSpPr>
            <p:cNvPr name="Freeform 12" id="12"/>
            <p:cNvSpPr/>
            <p:nvPr/>
          </p:nvSpPr>
          <p:spPr>
            <a:xfrm flipH="false" flipV="false" rot="0">
              <a:off x="0" y="0"/>
              <a:ext cx="3996426" cy="776314"/>
            </a:xfrm>
            <a:custGeom>
              <a:avLst/>
              <a:gdLst/>
              <a:ahLst/>
              <a:cxnLst/>
              <a:rect r="r" b="b" t="t" l="l"/>
              <a:pathLst>
                <a:path h="776314" w="3996426">
                  <a:moveTo>
                    <a:pt x="27781" y="0"/>
                  </a:moveTo>
                  <a:lnTo>
                    <a:pt x="3968645" y="0"/>
                  </a:lnTo>
                  <a:cubicBezTo>
                    <a:pt x="3976013" y="0"/>
                    <a:pt x="3983079" y="2927"/>
                    <a:pt x="3988289" y="8137"/>
                  </a:cubicBezTo>
                  <a:cubicBezTo>
                    <a:pt x="3993499" y="13347"/>
                    <a:pt x="3996426" y="20413"/>
                    <a:pt x="3996426" y="27781"/>
                  </a:cubicBezTo>
                  <a:lnTo>
                    <a:pt x="3996426" y="748533"/>
                  </a:lnTo>
                  <a:cubicBezTo>
                    <a:pt x="3996426" y="763876"/>
                    <a:pt x="3983988" y="776314"/>
                    <a:pt x="3968645" y="776314"/>
                  </a:cubicBezTo>
                  <a:lnTo>
                    <a:pt x="27781" y="776314"/>
                  </a:lnTo>
                  <a:cubicBezTo>
                    <a:pt x="12438" y="776314"/>
                    <a:pt x="0" y="763876"/>
                    <a:pt x="0" y="748533"/>
                  </a:cubicBezTo>
                  <a:lnTo>
                    <a:pt x="0" y="27781"/>
                  </a:lnTo>
                  <a:cubicBezTo>
                    <a:pt x="0" y="12438"/>
                    <a:pt x="12438" y="0"/>
                    <a:pt x="27781" y="0"/>
                  </a:cubicBezTo>
                  <a:close/>
                </a:path>
              </a:pathLst>
            </a:custGeom>
            <a:solidFill>
              <a:srgbClr val="FFF4E3"/>
            </a:solidFill>
          </p:spPr>
        </p:sp>
        <p:sp>
          <p:nvSpPr>
            <p:cNvPr name="TextBox 13" id="13"/>
            <p:cNvSpPr txBox="true"/>
            <p:nvPr/>
          </p:nvSpPr>
          <p:spPr>
            <a:xfrm>
              <a:off x="0" y="-38100"/>
              <a:ext cx="3996426" cy="814414"/>
            </a:xfrm>
            <a:prstGeom prst="rect">
              <a:avLst/>
            </a:prstGeom>
          </p:spPr>
          <p:txBody>
            <a:bodyPr anchor="ctr" rtlCol="false" tIns="47581" lIns="47581" bIns="47581" rIns="47581"/>
            <a:lstStyle/>
            <a:p>
              <a:pPr algn="ctr">
                <a:lnSpc>
                  <a:spcPts val="2659"/>
                </a:lnSpc>
              </a:pPr>
            </a:p>
          </p:txBody>
        </p:sp>
      </p:grpSp>
      <p:sp>
        <p:nvSpPr>
          <p:cNvPr name="Freeform 14" id="14"/>
          <p:cNvSpPr/>
          <p:nvPr/>
        </p:nvSpPr>
        <p:spPr>
          <a:xfrm flipH="false" flipV="false" rot="0">
            <a:off x="14640048" y="2401014"/>
            <a:ext cx="2810070" cy="2810070"/>
          </a:xfrm>
          <a:custGeom>
            <a:avLst/>
            <a:gdLst/>
            <a:ahLst/>
            <a:cxnLst/>
            <a:rect r="r" b="b" t="t" l="l"/>
            <a:pathLst>
              <a:path h="2810070" w="2810070">
                <a:moveTo>
                  <a:pt x="0" y="0"/>
                </a:moveTo>
                <a:lnTo>
                  <a:pt x="2810070" y="0"/>
                </a:lnTo>
                <a:lnTo>
                  <a:pt x="2810070" y="2810070"/>
                </a:lnTo>
                <a:lnTo>
                  <a:pt x="0" y="2810070"/>
                </a:lnTo>
                <a:lnTo>
                  <a:pt x="0" y="0"/>
                </a:lnTo>
                <a:close/>
              </a:path>
            </a:pathLst>
          </a:custGeom>
          <a:blipFill>
            <a:blip r:embed="rId2"/>
            <a:stretch>
              <a:fillRect l="0" t="0" r="0" b="0"/>
            </a:stretch>
          </a:blipFill>
        </p:spPr>
      </p:sp>
      <p:grpSp>
        <p:nvGrpSpPr>
          <p:cNvPr name="Group 15" id="15"/>
          <p:cNvGrpSpPr/>
          <p:nvPr/>
        </p:nvGrpSpPr>
        <p:grpSpPr>
          <a:xfrm rot="0">
            <a:off x="220386" y="1745501"/>
            <a:ext cx="7531349" cy="714902"/>
            <a:chOff x="0" y="0"/>
            <a:chExt cx="1983565" cy="188287"/>
          </a:xfrm>
        </p:grpSpPr>
        <p:sp>
          <p:nvSpPr>
            <p:cNvPr name="Freeform 16" id="16"/>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17" id="17"/>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428233" y="6012593"/>
            <a:ext cx="2652684" cy="3014414"/>
          </a:xfrm>
          <a:custGeom>
            <a:avLst/>
            <a:gdLst/>
            <a:ahLst/>
            <a:cxnLst/>
            <a:rect r="r" b="b" t="t" l="l"/>
            <a:pathLst>
              <a:path h="3014414" w="2652684">
                <a:moveTo>
                  <a:pt x="0" y="0"/>
                </a:moveTo>
                <a:lnTo>
                  <a:pt x="2652685" y="0"/>
                </a:lnTo>
                <a:lnTo>
                  <a:pt x="2652685" y="3014414"/>
                </a:lnTo>
                <a:lnTo>
                  <a:pt x="0" y="3014414"/>
                </a:lnTo>
                <a:lnTo>
                  <a:pt x="0" y="0"/>
                </a:lnTo>
                <a:close/>
              </a:path>
            </a:pathLst>
          </a:custGeom>
          <a:blipFill>
            <a:blip r:embed="rId3">
              <a:alphaModFix amt="76000"/>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504433" y="490167"/>
            <a:ext cx="14108116" cy="809625"/>
          </a:xfrm>
          <a:prstGeom prst="rect">
            <a:avLst/>
          </a:prstGeom>
        </p:spPr>
        <p:txBody>
          <a:bodyPr anchor="t" rtlCol="false" tIns="0" lIns="0" bIns="0" rIns="0">
            <a:spAutoFit/>
          </a:bodyPr>
          <a:lstStyle/>
          <a:p>
            <a:pPr algn="l">
              <a:lnSpc>
                <a:spcPts val="6299"/>
              </a:lnSpc>
              <a:spcBef>
                <a:spcPct val="0"/>
              </a:spcBef>
            </a:pPr>
            <a:r>
              <a:rPr lang="en-US" b="true" sz="4499">
                <a:solidFill>
                  <a:srgbClr val="DFD28A"/>
                </a:solidFill>
                <a:latin typeface="Lastica Bold"/>
                <a:ea typeface="Lastica Bold"/>
                <a:cs typeface="Lastica Bold"/>
                <a:sym typeface="Lastica Bold"/>
              </a:rPr>
              <a:t>AYURVEDIC AND HERBAL BLENDS</a:t>
            </a:r>
          </a:p>
        </p:txBody>
      </p:sp>
      <p:sp>
        <p:nvSpPr>
          <p:cNvPr name="TextBox 20" id="20"/>
          <p:cNvSpPr txBox="true"/>
          <p:nvPr/>
        </p:nvSpPr>
        <p:spPr>
          <a:xfrm rot="0">
            <a:off x="2630598" y="1825069"/>
            <a:ext cx="2419350"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INITIATIVES</a:t>
            </a:r>
          </a:p>
        </p:txBody>
      </p:sp>
      <p:sp>
        <p:nvSpPr>
          <p:cNvPr name="TextBox 21" id="21"/>
          <p:cNvSpPr txBox="true"/>
          <p:nvPr/>
        </p:nvSpPr>
        <p:spPr>
          <a:xfrm rot="0">
            <a:off x="3659871" y="6316512"/>
            <a:ext cx="14358336" cy="319976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Brand is expected to incur an expense of </a:t>
            </a:r>
            <a:r>
              <a:rPr lang="en-US" b="true" sz="1899">
                <a:solidFill>
                  <a:srgbClr val="643513"/>
                </a:solidFill>
                <a:latin typeface="Canva Sans Bold"/>
                <a:ea typeface="Canva Sans Bold"/>
                <a:cs typeface="Canva Sans Bold"/>
                <a:sym typeface="Canva Sans Bold"/>
              </a:rPr>
              <a:t>₹10 Cr</a:t>
            </a:r>
            <a:r>
              <a:rPr lang="en-US" sz="1899">
                <a:solidFill>
                  <a:srgbClr val="643513"/>
                </a:solidFill>
                <a:latin typeface="Canva Sans"/>
                <a:ea typeface="Canva Sans"/>
                <a:cs typeface="Canva Sans"/>
                <a:sym typeface="Canva Sans"/>
              </a:rPr>
              <a:t> for the product development and marketing as first time expenses.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The cost of manufacturing DIY kits can be low due to simple ingredients (e.g., essential oils, base oils). The personalized experience adds perceived value, allowing for a premium pricing model, this will allow us to have </a:t>
            </a:r>
            <a:r>
              <a:rPr lang="en-US" b="true" sz="1899">
                <a:solidFill>
                  <a:srgbClr val="643513"/>
                </a:solidFill>
                <a:latin typeface="Canva Sans Bold"/>
                <a:ea typeface="Canva Sans Bold"/>
                <a:cs typeface="Canva Sans Bold"/>
                <a:sym typeface="Canva Sans Bold"/>
              </a:rPr>
              <a:t>high profit margins of more than 50%</a:t>
            </a:r>
            <a:r>
              <a:rPr lang="en-US" sz="1899">
                <a:solidFill>
                  <a:srgbClr val="643513"/>
                </a:solidFill>
                <a:latin typeface="Canva Sans"/>
                <a:ea typeface="Canva Sans"/>
                <a:cs typeface="Canva Sans"/>
                <a:sym typeface="Canva Sans"/>
              </a:rPr>
              <a:t> on the item.</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TBS Prakriti could </a:t>
            </a:r>
            <a:r>
              <a:rPr lang="en-US" b="true" sz="1899">
                <a:solidFill>
                  <a:srgbClr val="643513"/>
                </a:solidFill>
                <a:latin typeface="Canva Sans Bold"/>
                <a:ea typeface="Canva Sans Bold"/>
                <a:cs typeface="Canva Sans Bold"/>
                <a:sym typeface="Canva Sans Bold"/>
              </a:rPr>
              <a:t>capture 5–8% of the Indian Ayurvedic skincare market</a:t>
            </a:r>
            <a:r>
              <a:rPr lang="en-US" sz="1899">
                <a:solidFill>
                  <a:srgbClr val="643513"/>
                </a:solidFill>
                <a:latin typeface="Canva Sans"/>
                <a:ea typeface="Canva Sans"/>
                <a:cs typeface="Canva Sans"/>
                <a:sym typeface="Canva Sans"/>
              </a:rPr>
              <a:t> in its first year</a:t>
            </a:r>
            <a:r>
              <a:rPr lang="en-US" b="true" sz="1899">
                <a:solidFill>
                  <a:srgbClr val="643513"/>
                </a:solidFill>
                <a:latin typeface="Canva Sans Bold"/>
                <a:ea typeface="Canva Sans Bold"/>
                <a:cs typeface="Canva Sans Bold"/>
                <a:sym typeface="Canva Sans Bold"/>
              </a:rPr>
              <a:t>, translating to ₹40–60 crore</a:t>
            </a:r>
            <a:r>
              <a:rPr lang="en-US" sz="1899">
                <a:solidFill>
                  <a:srgbClr val="643513"/>
                </a:solidFill>
                <a:latin typeface="Canva Sans"/>
                <a:ea typeface="Canva Sans"/>
                <a:cs typeface="Canva Sans"/>
                <a:sym typeface="Canva Sans"/>
              </a:rPr>
              <a:t> in annual revenue.</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Opens opportunities for global export, particularly to regions with high demand for Ayurveda (e.g., the US, Europe, and Southeast Asia) where the </a:t>
            </a:r>
            <a:r>
              <a:rPr lang="en-US" b="true" sz="1899">
                <a:solidFill>
                  <a:srgbClr val="643513"/>
                </a:solidFill>
                <a:latin typeface="Canva Sans Bold"/>
                <a:ea typeface="Canva Sans Bold"/>
                <a:cs typeface="Canva Sans Bold"/>
                <a:sym typeface="Canva Sans Bold"/>
              </a:rPr>
              <a:t>Ayurvedic segment is expanding at CAGR of 15–20%</a:t>
            </a:r>
            <a:r>
              <a:rPr lang="en-US" sz="1899">
                <a:solidFill>
                  <a:srgbClr val="643513"/>
                </a:solidFill>
                <a:latin typeface="Canva Sans"/>
                <a:ea typeface="Canva Sans"/>
                <a:cs typeface="Canva Sans"/>
                <a:sym typeface="Canva Sans"/>
              </a:rPr>
              <a:t> .</a:t>
            </a:r>
          </a:p>
          <a:p>
            <a:pPr algn="l">
              <a:lnSpc>
                <a:spcPts val="1679"/>
              </a:lnSpc>
            </a:pPr>
            <a:r>
              <a:rPr lang="en-US" sz="1200">
                <a:solidFill>
                  <a:srgbClr val="643513"/>
                </a:solidFill>
                <a:latin typeface="Canva Sans"/>
                <a:ea typeface="Canva Sans"/>
                <a:cs typeface="Canva Sans"/>
                <a:sym typeface="Canva Sans"/>
              </a:rPr>
              <a:t>     </a:t>
            </a:r>
            <a:r>
              <a:rPr lang="en-US" sz="1200">
                <a:solidFill>
                  <a:srgbClr val="9F9060"/>
                </a:solidFill>
                <a:latin typeface="Canva Sans"/>
                <a:ea typeface="Canva Sans"/>
                <a:cs typeface="Canva Sans"/>
                <a:sym typeface="Canva Sans"/>
              </a:rPr>
              <a:t>  *</a:t>
            </a:r>
            <a:r>
              <a:rPr lang="en-US" sz="1200" i="true" b="true">
                <a:solidFill>
                  <a:srgbClr val="9F9060"/>
                </a:solidFill>
                <a:latin typeface="Canva Sans Bold Italics"/>
                <a:ea typeface="Canva Sans Bold Italics"/>
                <a:cs typeface="Canva Sans Bold Italics"/>
                <a:sym typeface="Canva Sans Bold Italics"/>
              </a:rPr>
              <a:t>refer Appendix 1.1</a:t>
            </a:r>
          </a:p>
          <a:p>
            <a:pPr algn="l">
              <a:lnSpc>
                <a:spcPts val="2659"/>
              </a:lnSpc>
            </a:pPr>
          </a:p>
        </p:txBody>
      </p:sp>
      <p:sp>
        <p:nvSpPr>
          <p:cNvPr name="TextBox 22" id="22"/>
          <p:cNvSpPr txBox="true"/>
          <p:nvPr/>
        </p:nvSpPr>
        <p:spPr>
          <a:xfrm rot="0">
            <a:off x="382816" y="2555653"/>
            <a:ext cx="13615668" cy="299021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Launch a sub-brand named </a:t>
            </a:r>
            <a:r>
              <a:rPr lang="en-US" b="true" sz="1899">
                <a:solidFill>
                  <a:srgbClr val="643513"/>
                </a:solidFill>
                <a:latin typeface="Canva Sans Bold"/>
                <a:ea typeface="Canva Sans Bold"/>
                <a:cs typeface="Canva Sans Bold"/>
                <a:sym typeface="Canva Sans Bold"/>
              </a:rPr>
              <a:t>TBS Prakriti </a:t>
            </a:r>
            <a:r>
              <a:rPr lang="en-US" sz="1899">
                <a:solidFill>
                  <a:srgbClr val="643513"/>
                </a:solidFill>
                <a:latin typeface="Canva Sans"/>
                <a:ea typeface="Canva Sans"/>
                <a:cs typeface="Canva Sans"/>
                <a:sym typeface="Canva Sans"/>
              </a:rPr>
              <a:t>inspired by Ayurvedic principles, blending traditional Indian herbs with modern formulations for skincare, haircare, and wellness. </a:t>
            </a:r>
          </a:p>
          <a:p>
            <a:pPr algn="just" marL="410209" indent="-205105" lvl="1">
              <a:lnSpc>
                <a:spcPts val="2659"/>
              </a:lnSpc>
              <a:buFont typeface="Arial"/>
              <a:buChar char="•"/>
            </a:pPr>
            <a:r>
              <a:rPr lang="en-US" b="true" sz="1899">
                <a:solidFill>
                  <a:srgbClr val="643513"/>
                </a:solidFill>
                <a:latin typeface="Canva Sans Bold"/>
                <a:ea typeface="Canva Sans Bold"/>
                <a:cs typeface="Canva Sans Bold"/>
                <a:sym typeface="Canva Sans Bold"/>
              </a:rPr>
              <a:t>Offer customizable herbal oils or DIY kits</a:t>
            </a:r>
            <a:r>
              <a:rPr lang="en-US" sz="1899">
                <a:solidFill>
                  <a:srgbClr val="643513"/>
                </a:solidFill>
                <a:latin typeface="Canva Sans"/>
                <a:ea typeface="Canva Sans"/>
                <a:cs typeface="Canva Sans"/>
                <a:sym typeface="Canva Sans"/>
              </a:rPr>
              <a:t> where customers can create their own blends using essential oils and natural additives. Features will include : allowing customers to choose their base oils (e.g., jojoba, almond, coconut), essential oils (e.g., lavender, rose, tea tree), and additional elements (e.g., aloe vera powder, turmeric, vitamin E) for a fully personalized experience.</a:t>
            </a:r>
          </a:p>
          <a:p>
            <a:pPr algn="just" marL="410209" indent="-205105" lvl="1">
              <a:lnSpc>
                <a:spcPts val="2659"/>
              </a:lnSpc>
              <a:buFont typeface="Arial"/>
              <a:buChar char="•"/>
            </a:pPr>
            <a:r>
              <a:rPr lang="en-US" sz="1899">
                <a:solidFill>
                  <a:srgbClr val="643513"/>
                </a:solidFill>
                <a:latin typeface="Canva Sans"/>
                <a:ea typeface="Canva Sans"/>
                <a:cs typeface="Canva Sans"/>
                <a:sym typeface="Canva Sans"/>
              </a:rPr>
              <a:t>Provide </a:t>
            </a:r>
            <a:r>
              <a:rPr lang="en-US" b="true" sz="1899">
                <a:solidFill>
                  <a:srgbClr val="643513"/>
                </a:solidFill>
                <a:latin typeface="Canva Sans Bold"/>
                <a:ea typeface="Canva Sans Bold"/>
                <a:cs typeface="Canva Sans Bold"/>
                <a:sym typeface="Canva Sans Bold"/>
              </a:rPr>
              <a:t>informative cards</a:t>
            </a:r>
            <a:r>
              <a:rPr lang="en-US" sz="1899">
                <a:solidFill>
                  <a:srgbClr val="643513"/>
                </a:solidFill>
                <a:latin typeface="Canva Sans"/>
                <a:ea typeface="Canva Sans"/>
                <a:cs typeface="Canva Sans"/>
                <a:sym typeface="Canva Sans"/>
              </a:rPr>
              <a:t> or a digital guide with each kit that explains the benefits of each ingredient, how to blend them, and how to use the product for the best results. </a:t>
            </a:r>
            <a:r>
              <a:rPr lang="en-US" b="true" sz="1899">
                <a:solidFill>
                  <a:srgbClr val="643513"/>
                </a:solidFill>
                <a:latin typeface="Canva Sans Bold"/>
                <a:ea typeface="Canva Sans Bold"/>
                <a:cs typeface="Canva Sans Bold"/>
                <a:sym typeface="Canva Sans Bold"/>
              </a:rPr>
              <a:t>Include tips on dosages and ratios</a:t>
            </a:r>
            <a:r>
              <a:rPr lang="en-US" sz="1899">
                <a:solidFill>
                  <a:srgbClr val="643513"/>
                </a:solidFill>
                <a:latin typeface="Canva Sans"/>
                <a:ea typeface="Canva Sans"/>
                <a:cs typeface="Canva Sans"/>
                <a:sym typeface="Canva Sans"/>
              </a:rPr>
              <a:t> to avoid misuse.</a:t>
            </a:r>
          </a:p>
          <a:p>
            <a:pPr algn="just">
              <a:lnSpc>
                <a:spcPts val="2659"/>
              </a:lnSpc>
            </a:pPr>
          </a:p>
        </p:txBody>
      </p:sp>
      <p:sp>
        <p:nvSpPr>
          <p:cNvPr name="TextBox 23" id="23"/>
          <p:cNvSpPr txBox="true"/>
          <p:nvPr/>
        </p:nvSpPr>
        <p:spPr>
          <a:xfrm rot="0">
            <a:off x="13649706" y="5518688"/>
            <a:ext cx="1639937"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IMPACT</a:t>
            </a:r>
          </a:p>
        </p:txBody>
      </p:sp>
      <p:grpSp>
        <p:nvGrpSpPr>
          <p:cNvPr name="Group 24" id="24"/>
          <p:cNvGrpSpPr/>
          <p:nvPr/>
        </p:nvGrpSpPr>
        <p:grpSpPr>
          <a:xfrm rot="0">
            <a:off x="-167008" y="9482382"/>
            <a:ext cx="18622015" cy="2200743"/>
            <a:chOff x="0" y="0"/>
            <a:chExt cx="24829354" cy="2934323"/>
          </a:xfrm>
        </p:grpSpPr>
        <p:grpSp>
          <p:nvGrpSpPr>
            <p:cNvPr name="Group 25" id="25"/>
            <p:cNvGrpSpPr/>
            <p:nvPr/>
          </p:nvGrpSpPr>
          <p:grpSpPr>
            <a:xfrm rot="0">
              <a:off x="0" y="0"/>
              <a:ext cx="24829354" cy="2934323"/>
              <a:chOff x="0" y="0"/>
              <a:chExt cx="4904564" cy="579619"/>
            </a:xfrm>
          </p:grpSpPr>
          <p:sp>
            <p:nvSpPr>
              <p:cNvPr name="Freeform 26" id="2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7" id="2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4519550" y="316721"/>
              <a:ext cx="717041" cy="547007"/>
              <a:chOff x="0" y="0"/>
              <a:chExt cx="406400" cy="310029"/>
            </a:xfrm>
          </p:grpSpPr>
          <p:sp>
            <p:nvSpPr>
              <p:cNvPr name="Freeform 29" id="2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0" id="3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2148492" y="157334"/>
              <a:ext cx="2371058" cy="865780"/>
              <a:chOff x="0" y="0"/>
              <a:chExt cx="976854" cy="356694"/>
            </a:xfrm>
          </p:grpSpPr>
          <p:sp>
            <p:nvSpPr>
              <p:cNvPr name="Freeform 32" id="32"/>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3" id="33"/>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4" id="34"/>
            <p:cNvGrpSpPr/>
            <p:nvPr/>
          </p:nvGrpSpPr>
          <p:grpSpPr>
            <a:xfrm rot="0">
              <a:off x="5211191" y="131934"/>
              <a:ext cx="2347363" cy="865780"/>
              <a:chOff x="0" y="0"/>
              <a:chExt cx="1026925" cy="378762"/>
            </a:xfrm>
          </p:grpSpPr>
          <p:sp>
            <p:nvSpPr>
              <p:cNvPr name="Freeform 35" id="35"/>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6" id="36"/>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7" id="37"/>
            <p:cNvGrpSpPr/>
            <p:nvPr/>
          </p:nvGrpSpPr>
          <p:grpSpPr>
            <a:xfrm rot="0">
              <a:off x="11405950" y="157334"/>
              <a:ext cx="2112654" cy="865780"/>
              <a:chOff x="0" y="0"/>
              <a:chExt cx="1023024" cy="419242"/>
            </a:xfrm>
          </p:grpSpPr>
          <p:sp>
            <p:nvSpPr>
              <p:cNvPr name="Freeform 38" id="38"/>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39" id="39"/>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0" id="40"/>
            <p:cNvGrpSpPr/>
            <p:nvPr/>
          </p:nvGrpSpPr>
          <p:grpSpPr>
            <a:xfrm rot="0">
              <a:off x="14407717" y="157334"/>
              <a:ext cx="2597200" cy="865780"/>
              <a:chOff x="0" y="0"/>
              <a:chExt cx="1136224" cy="378762"/>
            </a:xfrm>
          </p:grpSpPr>
          <p:sp>
            <p:nvSpPr>
              <p:cNvPr name="Freeform 41" id="4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2" id="4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3" id="43"/>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4" id="44"/>
            <p:cNvGrpSpPr/>
            <p:nvPr/>
          </p:nvGrpSpPr>
          <p:grpSpPr>
            <a:xfrm rot="0">
              <a:off x="7571255" y="348017"/>
              <a:ext cx="717041" cy="547007"/>
              <a:chOff x="0" y="0"/>
              <a:chExt cx="406400" cy="310029"/>
            </a:xfrm>
          </p:grpSpPr>
          <p:sp>
            <p:nvSpPr>
              <p:cNvPr name="Freeform 45" id="4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6" id="4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13518604" y="316721"/>
              <a:ext cx="717041" cy="547007"/>
              <a:chOff x="0" y="0"/>
              <a:chExt cx="406400" cy="310029"/>
            </a:xfrm>
          </p:grpSpPr>
          <p:sp>
            <p:nvSpPr>
              <p:cNvPr name="Freeform 48" id="4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9" id="4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1" id="51"/>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2" id="52"/>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3" id="53"/>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5">
                <a:alphaModFix amt="78000"/>
              </a:blip>
              <a:stretch>
                <a:fillRect l="0" t="-20314" r="0" b="-30464"/>
              </a:stretch>
            </a:blipFill>
            <a:ln cap="sq">
              <a:noFill/>
              <a:prstDash val="solid"/>
              <a:miter/>
            </a:ln>
          </p:spPr>
        </p:sp>
        <p:grpSp>
          <p:nvGrpSpPr>
            <p:cNvPr name="Group 54" id="54"/>
            <p:cNvGrpSpPr/>
            <p:nvPr/>
          </p:nvGrpSpPr>
          <p:grpSpPr>
            <a:xfrm rot="0">
              <a:off x="17106518" y="285425"/>
              <a:ext cx="717041" cy="547007"/>
              <a:chOff x="0" y="0"/>
              <a:chExt cx="406400" cy="310029"/>
            </a:xfrm>
          </p:grpSpPr>
          <p:sp>
            <p:nvSpPr>
              <p:cNvPr name="Freeform 55" id="5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6" id="5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8387516" y="157334"/>
              <a:ext cx="2347363" cy="865780"/>
              <a:chOff x="0" y="0"/>
              <a:chExt cx="1026925" cy="378762"/>
            </a:xfrm>
          </p:grpSpPr>
          <p:sp>
            <p:nvSpPr>
              <p:cNvPr name="Freeform 58" id="58"/>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9" id="59"/>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0" id="60"/>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1" id="61"/>
            <p:cNvGrpSpPr/>
            <p:nvPr/>
          </p:nvGrpSpPr>
          <p:grpSpPr>
            <a:xfrm rot="0">
              <a:off x="10693859" y="291321"/>
              <a:ext cx="717041" cy="547007"/>
              <a:chOff x="0" y="0"/>
              <a:chExt cx="406400" cy="310029"/>
            </a:xfrm>
          </p:grpSpPr>
          <p:sp>
            <p:nvSpPr>
              <p:cNvPr name="Freeform 62" id="62"/>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3" id="63"/>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7937859" y="131934"/>
              <a:ext cx="2597200" cy="865780"/>
              <a:chOff x="0" y="0"/>
              <a:chExt cx="1136224" cy="378762"/>
            </a:xfrm>
          </p:grpSpPr>
          <p:sp>
            <p:nvSpPr>
              <p:cNvPr name="Freeform 65" id="65"/>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6" id="66"/>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7" id="67"/>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68" id="68"/>
            <p:cNvGrpSpPr/>
            <p:nvPr/>
          </p:nvGrpSpPr>
          <p:grpSpPr>
            <a:xfrm rot="0">
              <a:off x="20662059" y="278621"/>
              <a:ext cx="717041" cy="547007"/>
              <a:chOff x="0" y="0"/>
              <a:chExt cx="406400" cy="310029"/>
            </a:xfrm>
          </p:grpSpPr>
          <p:sp>
            <p:nvSpPr>
              <p:cNvPr name="Freeform 69" id="6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0" id="7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1" id="71"/>
            <p:cNvGrpSpPr/>
            <p:nvPr/>
          </p:nvGrpSpPr>
          <p:grpSpPr>
            <a:xfrm rot="0">
              <a:off x="21556900" y="126038"/>
              <a:ext cx="2597200" cy="865780"/>
              <a:chOff x="0" y="0"/>
              <a:chExt cx="1136224" cy="378762"/>
            </a:xfrm>
          </p:grpSpPr>
          <p:sp>
            <p:nvSpPr>
              <p:cNvPr name="Freeform 72" id="7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3" id="7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4" id="74"/>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7008" y="9482382"/>
            <a:ext cx="18622015" cy="2200743"/>
            <a:chOff x="0" y="0"/>
            <a:chExt cx="4904564" cy="579619"/>
          </a:xfrm>
        </p:grpSpPr>
        <p:sp>
          <p:nvSpPr>
            <p:cNvPr name="Freeform 6" id="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7" id="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8" id="8"/>
          <p:cNvGraphicFramePr>
            <a:graphicFrameLocks noGrp="true"/>
          </p:cNvGraphicFramePr>
          <p:nvPr/>
        </p:nvGraphicFramePr>
        <p:xfrm>
          <a:off x="88196" y="1677006"/>
          <a:ext cx="18094706" cy="7805376"/>
        </p:xfrm>
        <a:graphic>
          <a:graphicData uri="http://schemas.openxmlformats.org/drawingml/2006/table">
            <a:tbl>
              <a:tblPr/>
              <a:tblGrid>
                <a:gridCol w="4110981"/>
                <a:gridCol w="5666862"/>
                <a:gridCol w="1920110"/>
                <a:gridCol w="2105115"/>
                <a:gridCol w="2318368"/>
                <a:gridCol w="1973271"/>
              </a:tblGrid>
              <a:tr h="1627244">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1515078">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239"/>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341964">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860230">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460861">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grpSp>
        <p:nvGrpSpPr>
          <p:cNvPr name="Group 9" id="9"/>
          <p:cNvGrpSpPr/>
          <p:nvPr/>
        </p:nvGrpSpPr>
        <p:grpSpPr>
          <a:xfrm rot="0">
            <a:off x="12269157" y="3478052"/>
            <a:ext cx="1037962" cy="10379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410594" y="3475338"/>
            <a:ext cx="1037962" cy="103796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740319" y="3476532"/>
            <a:ext cx="1037962" cy="103796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C643D"/>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269157" y="4982739"/>
            <a:ext cx="1037962" cy="103796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2269157" y="6639826"/>
            <a:ext cx="1037962" cy="103796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4410594" y="4982739"/>
            <a:ext cx="1037962" cy="103796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4410594" y="6639826"/>
            <a:ext cx="1037962" cy="103796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6740319" y="4982739"/>
            <a:ext cx="1037962" cy="103796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6740319" y="6598041"/>
            <a:ext cx="1037962" cy="103796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12269157" y="8350690"/>
            <a:ext cx="1037962" cy="103796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14410594" y="8350690"/>
            <a:ext cx="1037962" cy="103796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16740319" y="8350690"/>
            <a:ext cx="1037962" cy="1037962"/>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10193216" y="3474078"/>
            <a:ext cx="1037962" cy="1037962"/>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10193216" y="4982739"/>
            <a:ext cx="1037962" cy="1037962"/>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0" id="5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1" id="51"/>
          <p:cNvGrpSpPr/>
          <p:nvPr/>
        </p:nvGrpSpPr>
        <p:grpSpPr>
          <a:xfrm rot="0">
            <a:off x="10193216" y="6598041"/>
            <a:ext cx="1037962" cy="1037962"/>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3" id="5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0193216" y="8304022"/>
            <a:ext cx="1037962" cy="1037962"/>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6" id="5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7" id="57"/>
          <p:cNvSpPr txBox="true"/>
          <p:nvPr/>
        </p:nvSpPr>
        <p:spPr>
          <a:xfrm rot="0">
            <a:off x="0" y="460375"/>
            <a:ext cx="14929575"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Lastica Bold"/>
                <a:ea typeface="Lastica Bold"/>
                <a:cs typeface="Lastica Bold"/>
                <a:sym typeface="Lastica Bold"/>
              </a:rPr>
              <a:t>EXPANSION</a:t>
            </a:r>
            <a:r>
              <a:rPr lang="en-US" b="true" sz="3999">
                <a:solidFill>
                  <a:srgbClr val="DFD28A"/>
                </a:solidFill>
                <a:latin typeface="Lastica Bold"/>
                <a:ea typeface="Lastica Bold"/>
                <a:cs typeface="Lastica Bold"/>
                <a:sym typeface="Lastica Bold"/>
              </a:rPr>
              <a:t> INTO TIER 2 AND TIER 3 CITIES</a:t>
            </a:r>
          </a:p>
        </p:txBody>
      </p:sp>
      <p:sp>
        <p:nvSpPr>
          <p:cNvPr name="TextBox 58" id="58"/>
          <p:cNvSpPr txBox="true"/>
          <p:nvPr/>
        </p:nvSpPr>
        <p:spPr>
          <a:xfrm rot="0">
            <a:off x="-711826" y="9588500"/>
            <a:ext cx="19711653" cy="552449"/>
          </a:xfrm>
          <a:prstGeom prst="rect">
            <a:avLst/>
          </a:prstGeom>
        </p:spPr>
        <p:txBody>
          <a:bodyPr anchor="t" rtlCol="false" tIns="0" lIns="0" bIns="0" rIns="0">
            <a:spAutoFit/>
          </a:bodyPr>
          <a:lstStyle/>
          <a:p>
            <a:pPr algn="ctr">
              <a:lnSpc>
                <a:spcPts val="4200"/>
              </a:lnSpc>
              <a:spcBef>
                <a:spcPct val="0"/>
              </a:spcBef>
            </a:pPr>
            <a:r>
              <a:rPr lang="en-US" b="true" sz="3000">
                <a:solidFill>
                  <a:srgbClr val="DFD28A"/>
                </a:solidFill>
                <a:latin typeface="Lastica Bold"/>
                <a:ea typeface="Lastica Bold"/>
                <a:cs typeface="Lastica Bold"/>
                <a:sym typeface="Lastica Bold"/>
              </a:rPr>
              <a:t>AS MUCH AS </a:t>
            </a:r>
            <a:r>
              <a:rPr lang="en-US" b="true" sz="3000">
                <a:solidFill>
                  <a:srgbClr val="FFFFFF"/>
                </a:solidFill>
                <a:latin typeface="Lastica Bold"/>
                <a:ea typeface="Lastica Bold"/>
                <a:cs typeface="Lastica Bold"/>
                <a:sym typeface="Lastica Bold"/>
              </a:rPr>
              <a:t>40%</a:t>
            </a:r>
            <a:r>
              <a:rPr lang="en-US" b="true" sz="3000">
                <a:solidFill>
                  <a:srgbClr val="DFD28A"/>
                </a:solidFill>
                <a:latin typeface="Lastica Bold"/>
                <a:ea typeface="Lastica Bold"/>
                <a:cs typeface="Lastica Bold"/>
                <a:sym typeface="Lastica Bold"/>
              </a:rPr>
              <a:t> POPULATION OF INDIA WILL BE URBANIZED </a:t>
            </a:r>
            <a:r>
              <a:rPr lang="en-US" b="true" sz="3000">
                <a:solidFill>
                  <a:srgbClr val="FFFFFF"/>
                </a:solidFill>
                <a:latin typeface="Lastica Bold"/>
                <a:ea typeface="Lastica Bold"/>
                <a:cs typeface="Lastica Bold"/>
                <a:sym typeface="Lastica Bold"/>
              </a:rPr>
              <a:t>BY 2030</a:t>
            </a:r>
          </a:p>
        </p:txBody>
      </p:sp>
      <p:sp>
        <p:nvSpPr>
          <p:cNvPr name="TextBox 59" id="59"/>
          <p:cNvSpPr txBox="true"/>
          <p:nvPr/>
        </p:nvSpPr>
        <p:spPr>
          <a:xfrm rot="0">
            <a:off x="319483" y="2143074"/>
            <a:ext cx="334781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643513"/>
                </a:solidFill>
                <a:latin typeface="Canva Sans Bold"/>
                <a:ea typeface="Canva Sans Bold"/>
                <a:cs typeface="Canva Sans Bold"/>
                <a:sym typeface="Canva Sans Bold"/>
              </a:rPr>
              <a:t>POSSIBLE INITIATIVES</a:t>
            </a:r>
          </a:p>
        </p:txBody>
      </p:sp>
      <p:sp>
        <p:nvSpPr>
          <p:cNvPr name="TextBox 60" id="60"/>
          <p:cNvSpPr txBox="true"/>
          <p:nvPr/>
        </p:nvSpPr>
        <p:spPr>
          <a:xfrm rot="0">
            <a:off x="5913896" y="2144548"/>
            <a:ext cx="1612181"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643513"/>
                </a:solidFill>
                <a:latin typeface="Canva Sans Bold"/>
                <a:ea typeface="Canva Sans Bold"/>
                <a:cs typeface="Canva Sans Bold"/>
                <a:sym typeface="Canva Sans Bold"/>
              </a:rPr>
              <a:t>OVERVIEW</a:t>
            </a:r>
          </a:p>
        </p:txBody>
      </p:sp>
      <p:sp>
        <p:nvSpPr>
          <p:cNvPr name="TextBox 61" id="61"/>
          <p:cNvSpPr txBox="true"/>
          <p:nvPr/>
        </p:nvSpPr>
        <p:spPr>
          <a:xfrm rot="0">
            <a:off x="9627092" y="1860386"/>
            <a:ext cx="2167665" cy="989965"/>
          </a:xfrm>
          <a:prstGeom prst="rect">
            <a:avLst/>
          </a:prstGeom>
        </p:spPr>
        <p:txBody>
          <a:bodyPr anchor="t" rtlCol="false" tIns="0" lIns="0" bIns="0" rIns="0">
            <a:spAutoFit/>
          </a:bodyPr>
          <a:lstStyle/>
          <a:p>
            <a:pPr algn="ctr">
              <a:lnSpc>
                <a:spcPts val="2660"/>
              </a:lnSpc>
              <a:spcBef>
                <a:spcPct val="0"/>
              </a:spcBef>
            </a:pPr>
            <a:r>
              <a:rPr lang="en-US" b="true" sz="1900">
                <a:solidFill>
                  <a:srgbClr val="643513"/>
                </a:solidFill>
                <a:latin typeface="Canva Sans Bold"/>
                <a:ea typeface="Canva Sans Bold"/>
                <a:cs typeface="Canva Sans Bold"/>
                <a:sym typeface="Canva Sans Bold"/>
              </a:rPr>
              <a:t>IMPROVED GROWTH PROSPECTS</a:t>
            </a:r>
          </a:p>
        </p:txBody>
      </p:sp>
      <p:sp>
        <p:nvSpPr>
          <p:cNvPr name="TextBox 62" id="62"/>
          <p:cNvSpPr txBox="true"/>
          <p:nvPr/>
        </p:nvSpPr>
        <p:spPr>
          <a:xfrm rot="0">
            <a:off x="11794757" y="2144548"/>
            <a:ext cx="1914471" cy="656590"/>
          </a:xfrm>
          <a:prstGeom prst="rect">
            <a:avLst/>
          </a:prstGeom>
        </p:spPr>
        <p:txBody>
          <a:bodyPr anchor="t" rtlCol="false" tIns="0" lIns="0" bIns="0" rIns="0">
            <a:spAutoFit/>
          </a:bodyPr>
          <a:lstStyle/>
          <a:p>
            <a:pPr algn="ctr">
              <a:lnSpc>
                <a:spcPts val="2660"/>
              </a:lnSpc>
              <a:spcBef>
                <a:spcPct val="0"/>
              </a:spcBef>
            </a:pPr>
            <a:r>
              <a:rPr lang="en-US" b="true" sz="1900">
                <a:solidFill>
                  <a:srgbClr val="643513"/>
                </a:solidFill>
                <a:latin typeface="Canva Sans Bold"/>
                <a:ea typeface="Canva Sans Bold"/>
                <a:cs typeface="Canva Sans Bold"/>
                <a:sym typeface="Canva Sans Bold"/>
              </a:rPr>
              <a:t>INCREASED PROFITABILITY</a:t>
            </a:r>
          </a:p>
        </p:txBody>
      </p:sp>
      <p:sp>
        <p:nvSpPr>
          <p:cNvPr name="TextBox 63" id="63"/>
          <p:cNvSpPr txBox="true"/>
          <p:nvPr/>
        </p:nvSpPr>
        <p:spPr>
          <a:xfrm rot="0">
            <a:off x="13935396" y="2152599"/>
            <a:ext cx="2228624" cy="611505"/>
          </a:xfrm>
          <a:prstGeom prst="rect">
            <a:avLst/>
          </a:prstGeom>
        </p:spPr>
        <p:txBody>
          <a:bodyPr anchor="t" rtlCol="false" tIns="0" lIns="0" bIns="0" rIns="0">
            <a:spAutoFit/>
          </a:bodyPr>
          <a:lstStyle/>
          <a:p>
            <a:pPr algn="ctr">
              <a:lnSpc>
                <a:spcPts val="2520"/>
              </a:lnSpc>
              <a:spcBef>
                <a:spcPct val="0"/>
              </a:spcBef>
            </a:pPr>
            <a:r>
              <a:rPr lang="en-US" b="true" sz="1800">
                <a:solidFill>
                  <a:srgbClr val="643513"/>
                </a:solidFill>
                <a:latin typeface="Canva Sans Bold"/>
                <a:ea typeface="Canva Sans Bold"/>
                <a:cs typeface="Canva Sans Bold"/>
                <a:sym typeface="Canva Sans Bold"/>
              </a:rPr>
              <a:t>RISKINESS OF IMPLEMENTATION</a:t>
            </a:r>
          </a:p>
        </p:txBody>
      </p:sp>
      <p:sp>
        <p:nvSpPr>
          <p:cNvPr name="TextBox 64" id="64"/>
          <p:cNvSpPr txBox="true"/>
          <p:nvPr/>
        </p:nvSpPr>
        <p:spPr>
          <a:xfrm rot="0">
            <a:off x="167492" y="3813661"/>
            <a:ext cx="3674418"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643513"/>
                </a:solidFill>
                <a:latin typeface="Canva Sans Bold"/>
                <a:ea typeface="Canva Sans Bold"/>
                <a:cs typeface="Canva Sans Bold"/>
                <a:sym typeface="Canva Sans Bold"/>
              </a:rPr>
              <a:t>Improved Influencer Marketing</a:t>
            </a:r>
          </a:p>
        </p:txBody>
      </p:sp>
      <p:sp>
        <p:nvSpPr>
          <p:cNvPr name="TextBox 65" id="65"/>
          <p:cNvSpPr txBox="true"/>
          <p:nvPr/>
        </p:nvSpPr>
        <p:spPr>
          <a:xfrm rot="0">
            <a:off x="1125611" y="5307657"/>
            <a:ext cx="1735559"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643513"/>
                </a:solidFill>
                <a:latin typeface="Canva Sans Bold"/>
                <a:ea typeface="Canva Sans Bold"/>
                <a:cs typeface="Canva Sans Bold"/>
                <a:sym typeface="Canva Sans Bold"/>
              </a:rPr>
              <a:t>Local Festivals</a:t>
            </a:r>
          </a:p>
        </p:txBody>
      </p:sp>
      <p:sp>
        <p:nvSpPr>
          <p:cNvPr name="TextBox 66" id="66"/>
          <p:cNvSpPr txBox="true"/>
          <p:nvPr/>
        </p:nvSpPr>
        <p:spPr>
          <a:xfrm rot="0">
            <a:off x="167492" y="6936365"/>
            <a:ext cx="3814837"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643513"/>
                </a:solidFill>
                <a:latin typeface="Canva Sans Bold"/>
                <a:ea typeface="Canva Sans Bold"/>
                <a:cs typeface="Canva Sans Bold"/>
                <a:sym typeface="Canva Sans Bold"/>
              </a:rPr>
              <a:t>Increasing the Number of Stores</a:t>
            </a:r>
          </a:p>
        </p:txBody>
      </p:sp>
      <p:sp>
        <p:nvSpPr>
          <p:cNvPr name="TextBox 67" id="67"/>
          <p:cNvSpPr txBox="true"/>
          <p:nvPr/>
        </p:nvSpPr>
        <p:spPr>
          <a:xfrm rot="0">
            <a:off x="0" y="8431155"/>
            <a:ext cx="4149822" cy="656590"/>
          </a:xfrm>
          <a:prstGeom prst="rect">
            <a:avLst/>
          </a:prstGeom>
        </p:spPr>
        <p:txBody>
          <a:bodyPr anchor="t" rtlCol="false" tIns="0" lIns="0" bIns="0" rIns="0">
            <a:spAutoFit/>
          </a:bodyPr>
          <a:lstStyle/>
          <a:p>
            <a:pPr algn="ctr">
              <a:lnSpc>
                <a:spcPts val="2659"/>
              </a:lnSpc>
              <a:spcBef>
                <a:spcPct val="0"/>
              </a:spcBef>
            </a:pPr>
            <a:r>
              <a:rPr lang="en-US" b="true" sz="1899">
                <a:solidFill>
                  <a:srgbClr val="643513"/>
                </a:solidFill>
                <a:latin typeface="Canva Sans Bold"/>
                <a:ea typeface="Canva Sans Bold"/>
                <a:cs typeface="Canva Sans Bold"/>
                <a:sym typeface="Canva Sans Bold"/>
              </a:rPr>
              <a:t>Introduce smaller, travel-sized versions of popular products</a:t>
            </a:r>
          </a:p>
        </p:txBody>
      </p:sp>
      <p:sp>
        <p:nvSpPr>
          <p:cNvPr name="TextBox 68" id="68"/>
          <p:cNvSpPr txBox="true"/>
          <p:nvPr/>
        </p:nvSpPr>
        <p:spPr>
          <a:xfrm rot="0">
            <a:off x="16390186" y="2143074"/>
            <a:ext cx="1738227" cy="656590"/>
          </a:xfrm>
          <a:prstGeom prst="rect">
            <a:avLst/>
          </a:prstGeom>
        </p:spPr>
        <p:txBody>
          <a:bodyPr anchor="t" rtlCol="false" tIns="0" lIns="0" bIns="0" rIns="0">
            <a:spAutoFit/>
          </a:bodyPr>
          <a:lstStyle/>
          <a:p>
            <a:pPr algn="ctr">
              <a:lnSpc>
                <a:spcPts val="2660"/>
              </a:lnSpc>
              <a:spcBef>
                <a:spcPct val="0"/>
              </a:spcBef>
            </a:pPr>
            <a:r>
              <a:rPr lang="en-US" b="true" sz="1900">
                <a:solidFill>
                  <a:srgbClr val="643513"/>
                </a:solidFill>
                <a:latin typeface="Canva Sans Bold"/>
                <a:ea typeface="Canva Sans Bold"/>
                <a:cs typeface="Canva Sans Bold"/>
                <a:sym typeface="Canva Sans Bold"/>
              </a:rPr>
              <a:t>INCREASED OUTREACH</a:t>
            </a:r>
          </a:p>
        </p:txBody>
      </p:sp>
      <p:sp>
        <p:nvSpPr>
          <p:cNvPr name="TextBox 69" id="69"/>
          <p:cNvSpPr txBox="true"/>
          <p:nvPr/>
        </p:nvSpPr>
        <p:spPr>
          <a:xfrm rot="0">
            <a:off x="4615493" y="3523335"/>
            <a:ext cx="5021124" cy="98996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Canva Sans"/>
                <a:ea typeface="Canva Sans"/>
                <a:cs typeface="Canva Sans"/>
                <a:sym typeface="Canva Sans"/>
              </a:rPr>
              <a:t>Collaborate with micro and nano-influencers to connect with regional audiences authentically.</a:t>
            </a:r>
          </a:p>
        </p:txBody>
      </p:sp>
      <p:sp>
        <p:nvSpPr>
          <p:cNvPr name="TextBox 70" id="70"/>
          <p:cNvSpPr txBox="true"/>
          <p:nvPr/>
        </p:nvSpPr>
        <p:spPr>
          <a:xfrm rot="0">
            <a:off x="4615493" y="5030736"/>
            <a:ext cx="4168127" cy="98996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Canva Sans"/>
                <a:ea typeface="Canva Sans"/>
                <a:cs typeface="Canva Sans"/>
                <a:sym typeface="Canva Sans"/>
              </a:rPr>
              <a:t>Align product launches and promotions with local festivals and events</a:t>
            </a:r>
          </a:p>
        </p:txBody>
      </p:sp>
      <p:sp>
        <p:nvSpPr>
          <p:cNvPr name="TextBox 71" id="71"/>
          <p:cNvSpPr txBox="true"/>
          <p:nvPr/>
        </p:nvSpPr>
        <p:spPr>
          <a:xfrm rot="0">
            <a:off x="4446885" y="6412172"/>
            <a:ext cx="5083197" cy="1656715"/>
          </a:xfrm>
          <a:prstGeom prst="rect">
            <a:avLst/>
          </a:prstGeom>
        </p:spPr>
        <p:txBody>
          <a:bodyPr anchor="t" rtlCol="false" tIns="0" lIns="0" bIns="0" rIns="0">
            <a:spAutoFit/>
          </a:bodyPr>
          <a:lstStyle/>
          <a:p>
            <a:pPr algn="l">
              <a:lnSpc>
                <a:spcPts val="2659"/>
              </a:lnSpc>
            </a:pPr>
            <a:r>
              <a:rPr lang="en-US" sz="1899">
                <a:solidFill>
                  <a:srgbClr val="000000"/>
                </a:solidFill>
                <a:latin typeface="Canva Sans"/>
                <a:ea typeface="Canva Sans"/>
                <a:cs typeface="Canva Sans"/>
                <a:sym typeface="Canva Sans"/>
              </a:rPr>
              <a:t>Expand its footprint by increasing the number of stores in Tier 2+ cities .Set up smaller, low-CAPEX kiosks in malls or high-footfall areas </a:t>
            </a:r>
          </a:p>
          <a:p>
            <a:pPr algn="l">
              <a:lnSpc>
                <a:spcPts val="2659"/>
              </a:lnSpc>
              <a:spcBef>
                <a:spcPct val="0"/>
              </a:spcBef>
            </a:pPr>
          </a:p>
        </p:txBody>
      </p:sp>
      <p:sp>
        <p:nvSpPr>
          <p:cNvPr name="TextBox 72" id="72"/>
          <p:cNvSpPr txBox="true"/>
          <p:nvPr/>
        </p:nvSpPr>
        <p:spPr>
          <a:xfrm rot="0">
            <a:off x="4543895" y="8431155"/>
            <a:ext cx="5083197" cy="6565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Canva Sans"/>
                <a:ea typeface="Canva Sans"/>
                <a:cs typeface="Canva Sans"/>
                <a:sym typeface="Canva Sans"/>
              </a:rPr>
              <a:t>Launch smaller versions of products to lower the entry price point.</a:t>
            </a:r>
          </a:p>
        </p:txBody>
      </p:sp>
      <p:grpSp>
        <p:nvGrpSpPr>
          <p:cNvPr name="Group 73" id="73"/>
          <p:cNvGrpSpPr/>
          <p:nvPr/>
        </p:nvGrpSpPr>
        <p:grpSpPr>
          <a:xfrm rot="-5400000">
            <a:off x="16999809" y="3734198"/>
            <a:ext cx="1037962" cy="518981"/>
            <a:chOff x="0" y="0"/>
            <a:chExt cx="641741" cy="320870"/>
          </a:xfrm>
        </p:grpSpPr>
        <p:sp>
          <p:nvSpPr>
            <p:cNvPr name="Freeform 74" id="74"/>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75" id="75"/>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grpSp>
        <p:nvGrpSpPr>
          <p:cNvPr name="Group 76" id="76"/>
          <p:cNvGrpSpPr/>
          <p:nvPr/>
        </p:nvGrpSpPr>
        <p:grpSpPr>
          <a:xfrm rot="-5400000">
            <a:off x="16999809" y="5228824"/>
            <a:ext cx="1037962" cy="518981"/>
            <a:chOff x="0" y="0"/>
            <a:chExt cx="641741" cy="320870"/>
          </a:xfrm>
        </p:grpSpPr>
        <p:sp>
          <p:nvSpPr>
            <p:cNvPr name="Freeform 77" id="77"/>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78" id="78"/>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79" id="79"/>
          <p:cNvSpPr/>
          <p:nvPr/>
        </p:nvSpPr>
        <p:spPr>
          <a:xfrm flipH="false" flipV="false" rot="0">
            <a:off x="17259930" y="8351319"/>
            <a:ext cx="518351" cy="518351"/>
          </a:xfrm>
          <a:custGeom>
            <a:avLst/>
            <a:gdLst/>
            <a:ahLst/>
            <a:cxnLst/>
            <a:rect r="r" b="b" t="t" l="l"/>
            <a:pathLst>
              <a:path h="518351" w="518351">
                <a:moveTo>
                  <a:pt x="0" y="0"/>
                </a:moveTo>
                <a:lnTo>
                  <a:pt x="518351" y="0"/>
                </a:lnTo>
                <a:lnTo>
                  <a:pt x="518351" y="518352"/>
                </a:lnTo>
                <a:lnTo>
                  <a:pt x="0" y="518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0" id="80"/>
          <p:cNvGrpSpPr/>
          <p:nvPr/>
        </p:nvGrpSpPr>
        <p:grpSpPr>
          <a:xfrm rot="-5400000">
            <a:off x="16999809" y="6857532"/>
            <a:ext cx="1037962" cy="518981"/>
            <a:chOff x="0" y="0"/>
            <a:chExt cx="641741" cy="320870"/>
          </a:xfrm>
        </p:grpSpPr>
        <p:sp>
          <p:nvSpPr>
            <p:cNvPr name="Freeform 81" id="81"/>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82" id="82"/>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83" id="83"/>
          <p:cNvSpPr/>
          <p:nvPr/>
        </p:nvSpPr>
        <p:spPr>
          <a:xfrm flipH="false" flipV="false" rot="-10800000">
            <a:off x="16741579" y="7117022"/>
            <a:ext cx="518351" cy="518351"/>
          </a:xfrm>
          <a:custGeom>
            <a:avLst/>
            <a:gdLst/>
            <a:ahLst/>
            <a:cxnLst/>
            <a:rect r="r" b="b" t="t" l="l"/>
            <a:pathLst>
              <a:path h="518351" w="518351">
                <a:moveTo>
                  <a:pt x="0" y="0"/>
                </a:moveTo>
                <a:lnTo>
                  <a:pt x="518351" y="0"/>
                </a:lnTo>
                <a:lnTo>
                  <a:pt x="518351" y="518352"/>
                </a:lnTo>
                <a:lnTo>
                  <a:pt x="0" y="518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4" id="84"/>
          <p:cNvGrpSpPr/>
          <p:nvPr/>
        </p:nvGrpSpPr>
        <p:grpSpPr>
          <a:xfrm rot="-5400000">
            <a:off x="14670085" y="6899317"/>
            <a:ext cx="1037962" cy="518981"/>
            <a:chOff x="0" y="0"/>
            <a:chExt cx="641741" cy="320870"/>
          </a:xfrm>
        </p:grpSpPr>
        <p:sp>
          <p:nvSpPr>
            <p:cNvPr name="Freeform 85" id="85"/>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86" id="86"/>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87" id="87"/>
          <p:cNvSpPr/>
          <p:nvPr/>
        </p:nvSpPr>
        <p:spPr>
          <a:xfrm flipH="false" flipV="false" rot="-10800000">
            <a:off x="14411224" y="7158807"/>
            <a:ext cx="518351" cy="518351"/>
          </a:xfrm>
          <a:custGeom>
            <a:avLst/>
            <a:gdLst/>
            <a:ahLst/>
            <a:cxnLst/>
            <a:rect r="r" b="b" t="t" l="l"/>
            <a:pathLst>
              <a:path h="518351" w="518351">
                <a:moveTo>
                  <a:pt x="0" y="0"/>
                </a:moveTo>
                <a:lnTo>
                  <a:pt x="518351" y="0"/>
                </a:lnTo>
                <a:lnTo>
                  <a:pt x="518351" y="518352"/>
                </a:lnTo>
                <a:lnTo>
                  <a:pt x="0" y="518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8" id="88"/>
          <p:cNvSpPr/>
          <p:nvPr/>
        </p:nvSpPr>
        <p:spPr>
          <a:xfrm flipH="false" flipV="false" rot="0">
            <a:off x="14930205" y="4983369"/>
            <a:ext cx="518351" cy="518351"/>
          </a:xfrm>
          <a:custGeom>
            <a:avLst/>
            <a:gdLst/>
            <a:ahLst/>
            <a:cxnLst/>
            <a:rect r="r" b="b" t="t" l="l"/>
            <a:pathLst>
              <a:path h="518351" w="518351">
                <a:moveTo>
                  <a:pt x="0" y="0"/>
                </a:moveTo>
                <a:lnTo>
                  <a:pt x="518351" y="0"/>
                </a:lnTo>
                <a:lnTo>
                  <a:pt x="518351" y="518351"/>
                </a:lnTo>
                <a:lnTo>
                  <a:pt x="0" y="518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9" id="89"/>
          <p:cNvGrpSpPr/>
          <p:nvPr/>
        </p:nvGrpSpPr>
        <p:grpSpPr>
          <a:xfrm rot="-5400000">
            <a:off x="14669455" y="3734198"/>
            <a:ext cx="1037962" cy="518981"/>
            <a:chOff x="0" y="0"/>
            <a:chExt cx="641741" cy="320870"/>
          </a:xfrm>
        </p:grpSpPr>
        <p:sp>
          <p:nvSpPr>
            <p:cNvPr name="Freeform 90" id="90"/>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91" id="91"/>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grpSp>
        <p:nvGrpSpPr>
          <p:cNvPr name="Group 92" id="92"/>
          <p:cNvGrpSpPr/>
          <p:nvPr/>
        </p:nvGrpSpPr>
        <p:grpSpPr>
          <a:xfrm rot="-5400000">
            <a:off x="12528017" y="5228824"/>
            <a:ext cx="1037962" cy="518981"/>
            <a:chOff x="0" y="0"/>
            <a:chExt cx="641741" cy="320870"/>
          </a:xfrm>
        </p:grpSpPr>
        <p:sp>
          <p:nvSpPr>
            <p:cNvPr name="Freeform 93" id="93"/>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94" id="94"/>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95" id="95"/>
          <p:cNvSpPr/>
          <p:nvPr/>
        </p:nvSpPr>
        <p:spPr>
          <a:xfrm flipH="false" flipV="false" rot="0">
            <a:off x="12788138" y="8351319"/>
            <a:ext cx="518351" cy="518351"/>
          </a:xfrm>
          <a:custGeom>
            <a:avLst/>
            <a:gdLst/>
            <a:ahLst/>
            <a:cxnLst/>
            <a:rect r="r" b="b" t="t" l="l"/>
            <a:pathLst>
              <a:path h="518351" w="518351">
                <a:moveTo>
                  <a:pt x="0" y="0"/>
                </a:moveTo>
                <a:lnTo>
                  <a:pt x="518351" y="0"/>
                </a:lnTo>
                <a:lnTo>
                  <a:pt x="518351" y="518352"/>
                </a:lnTo>
                <a:lnTo>
                  <a:pt x="0" y="518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6" id="96"/>
          <p:cNvGrpSpPr/>
          <p:nvPr/>
        </p:nvGrpSpPr>
        <p:grpSpPr>
          <a:xfrm rot="-5400000">
            <a:off x="12528017" y="6899317"/>
            <a:ext cx="1037962" cy="518981"/>
            <a:chOff x="0" y="0"/>
            <a:chExt cx="641741" cy="320870"/>
          </a:xfrm>
        </p:grpSpPr>
        <p:sp>
          <p:nvSpPr>
            <p:cNvPr name="Freeform 97" id="97"/>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98" id="98"/>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99" id="99"/>
          <p:cNvSpPr/>
          <p:nvPr/>
        </p:nvSpPr>
        <p:spPr>
          <a:xfrm flipH="false" flipV="false" rot="-10800000">
            <a:off x="12269157" y="5488944"/>
            <a:ext cx="518351" cy="518351"/>
          </a:xfrm>
          <a:custGeom>
            <a:avLst/>
            <a:gdLst/>
            <a:ahLst/>
            <a:cxnLst/>
            <a:rect r="r" b="b" t="t" l="l"/>
            <a:pathLst>
              <a:path h="518351" w="518351">
                <a:moveTo>
                  <a:pt x="0" y="0"/>
                </a:moveTo>
                <a:lnTo>
                  <a:pt x="518351" y="0"/>
                </a:lnTo>
                <a:lnTo>
                  <a:pt x="518351" y="518351"/>
                </a:lnTo>
                <a:lnTo>
                  <a:pt x="0" y="518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0" id="100"/>
          <p:cNvSpPr/>
          <p:nvPr/>
        </p:nvSpPr>
        <p:spPr>
          <a:xfrm flipH="false" flipV="false" rot="0">
            <a:off x="12788768" y="3474708"/>
            <a:ext cx="518351" cy="518351"/>
          </a:xfrm>
          <a:custGeom>
            <a:avLst/>
            <a:gdLst/>
            <a:ahLst/>
            <a:cxnLst/>
            <a:rect r="r" b="b" t="t" l="l"/>
            <a:pathLst>
              <a:path h="518351" w="518351">
                <a:moveTo>
                  <a:pt x="0" y="0"/>
                </a:moveTo>
                <a:lnTo>
                  <a:pt x="518351" y="0"/>
                </a:lnTo>
                <a:lnTo>
                  <a:pt x="518351" y="518351"/>
                </a:lnTo>
                <a:lnTo>
                  <a:pt x="0" y="518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1" id="101"/>
          <p:cNvSpPr/>
          <p:nvPr/>
        </p:nvSpPr>
        <p:spPr>
          <a:xfrm flipH="false" flipV="false" rot="0">
            <a:off x="10712827" y="8308271"/>
            <a:ext cx="518351" cy="518351"/>
          </a:xfrm>
          <a:custGeom>
            <a:avLst/>
            <a:gdLst/>
            <a:ahLst/>
            <a:cxnLst/>
            <a:rect r="r" b="b" t="t" l="l"/>
            <a:pathLst>
              <a:path h="518351" w="518351">
                <a:moveTo>
                  <a:pt x="0" y="0"/>
                </a:moveTo>
                <a:lnTo>
                  <a:pt x="518351" y="0"/>
                </a:lnTo>
                <a:lnTo>
                  <a:pt x="518351" y="518351"/>
                </a:lnTo>
                <a:lnTo>
                  <a:pt x="0" y="518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2" id="102"/>
          <p:cNvSpPr/>
          <p:nvPr/>
        </p:nvSpPr>
        <p:spPr>
          <a:xfrm flipH="false" flipV="false" rot="0">
            <a:off x="10712827" y="4983369"/>
            <a:ext cx="518351" cy="518351"/>
          </a:xfrm>
          <a:custGeom>
            <a:avLst/>
            <a:gdLst/>
            <a:ahLst/>
            <a:cxnLst/>
            <a:rect r="r" b="b" t="t" l="l"/>
            <a:pathLst>
              <a:path h="518351" w="518351">
                <a:moveTo>
                  <a:pt x="0" y="0"/>
                </a:moveTo>
                <a:lnTo>
                  <a:pt x="518351" y="0"/>
                </a:lnTo>
                <a:lnTo>
                  <a:pt x="518351" y="518351"/>
                </a:lnTo>
                <a:lnTo>
                  <a:pt x="0" y="518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3" id="103"/>
          <p:cNvGrpSpPr/>
          <p:nvPr/>
        </p:nvGrpSpPr>
        <p:grpSpPr>
          <a:xfrm rot="-5400000">
            <a:off x="10453336" y="6856902"/>
            <a:ext cx="1037962" cy="518981"/>
            <a:chOff x="0" y="0"/>
            <a:chExt cx="641741" cy="320870"/>
          </a:xfrm>
        </p:grpSpPr>
        <p:sp>
          <p:nvSpPr>
            <p:cNvPr name="Freeform 104" id="104"/>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105" id="105"/>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grpSp>
        <p:nvGrpSpPr>
          <p:cNvPr name="Group 106" id="106"/>
          <p:cNvGrpSpPr/>
          <p:nvPr/>
        </p:nvGrpSpPr>
        <p:grpSpPr>
          <a:xfrm rot="-5400000">
            <a:off x="10452707" y="3734198"/>
            <a:ext cx="1037962" cy="518981"/>
            <a:chOff x="0" y="0"/>
            <a:chExt cx="641741" cy="320870"/>
          </a:xfrm>
        </p:grpSpPr>
        <p:sp>
          <p:nvSpPr>
            <p:cNvPr name="Freeform 107" id="107"/>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108" id="108"/>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
        <p:nvSpPr>
          <p:cNvPr name="Freeform 109" id="109"/>
          <p:cNvSpPr/>
          <p:nvPr/>
        </p:nvSpPr>
        <p:spPr>
          <a:xfrm flipH="false" flipV="false" rot="0">
            <a:off x="14928945" y="8351319"/>
            <a:ext cx="518351" cy="518351"/>
          </a:xfrm>
          <a:custGeom>
            <a:avLst/>
            <a:gdLst/>
            <a:ahLst/>
            <a:cxnLst/>
            <a:rect r="r" b="b" t="t" l="l"/>
            <a:pathLst>
              <a:path h="518351" w="518351">
                <a:moveTo>
                  <a:pt x="0" y="0"/>
                </a:moveTo>
                <a:lnTo>
                  <a:pt x="518352" y="0"/>
                </a:lnTo>
                <a:lnTo>
                  <a:pt x="518352" y="518352"/>
                </a:lnTo>
                <a:lnTo>
                  <a:pt x="0" y="518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0" id="110"/>
          <p:cNvGrpSpPr/>
          <p:nvPr/>
        </p:nvGrpSpPr>
        <p:grpSpPr>
          <a:xfrm rot="-5400000">
            <a:off x="10453336" y="8524144"/>
            <a:ext cx="1037962" cy="518981"/>
            <a:chOff x="0" y="0"/>
            <a:chExt cx="641741" cy="320870"/>
          </a:xfrm>
        </p:grpSpPr>
        <p:sp>
          <p:nvSpPr>
            <p:cNvPr name="Freeform 111" id="111"/>
            <p:cNvSpPr/>
            <p:nvPr/>
          </p:nvSpPr>
          <p:spPr>
            <a:xfrm flipH="false" flipV="false" rot="0">
              <a:off x="0" y="0"/>
              <a:ext cx="641741" cy="320870"/>
            </a:xfrm>
            <a:custGeom>
              <a:avLst/>
              <a:gdLst/>
              <a:ahLst/>
              <a:cxnLst/>
              <a:rect r="r" b="b" t="t" l="l"/>
              <a:pathLst>
                <a:path h="320870" w="641741">
                  <a:moveTo>
                    <a:pt x="214029" y="301801"/>
                  </a:moveTo>
                  <a:cubicBezTo>
                    <a:pt x="246930" y="313315"/>
                    <a:pt x="284333" y="320870"/>
                    <a:pt x="321043" y="320870"/>
                  </a:cubicBezTo>
                  <a:cubicBezTo>
                    <a:pt x="357754" y="320870"/>
                    <a:pt x="393080" y="314393"/>
                    <a:pt x="425633" y="302880"/>
                  </a:cubicBezTo>
                  <a:cubicBezTo>
                    <a:pt x="426327" y="302520"/>
                    <a:pt x="427019" y="302520"/>
                    <a:pt x="427712" y="302161"/>
                  </a:cubicBezTo>
                  <a:cubicBezTo>
                    <a:pt x="549964" y="256105"/>
                    <a:pt x="640009" y="134492"/>
                    <a:pt x="641741" y="3296"/>
                  </a:cubicBezTo>
                  <a:lnTo>
                    <a:pt x="641741" y="0"/>
                  </a:lnTo>
                  <a:lnTo>
                    <a:pt x="0" y="0"/>
                  </a:lnTo>
                  <a:lnTo>
                    <a:pt x="0" y="3293"/>
                  </a:lnTo>
                  <a:cubicBezTo>
                    <a:pt x="1732" y="135210"/>
                    <a:pt x="90391" y="256826"/>
                    <a:pt x="214029" y="301801"/>
                  </a:cubicBezTo>
                  <a:close/>
                </a:path>
              </a:pathLst>
            </a:custGeom>
            <a:solidFill>
              <a:srgbClr val="9C643D"/>
            </a:solidFill>
          </p:spPr>
        </p:sp>
        <p:sp>
          <p:nvSpPr>
            <p:cNvPr name="TextBox 112" id="112"/>
            <p:cNvSpPr txBox="true"/>
            <p:nvPr/>
          </p:nvSpPr>
          <p:spPr>
            <a:xfrm>
              <a:off x="0" y="-38100"/>
              <a:ext cx="641741" cy="23197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950677" y="1859630"/>
            <a:ext cx="6683236" cy="7284181"/>
          </a:xfrm>
          <a:custGeom>
            <a:avLst/>
            <a:gdLst/>
            <a:ahLst/>
            <a:cxnLst/>
            <a:rect r="r" b="b" t="t" l="l"/>
            <a:pathLst>
              <a:path h="7284181" w="6683236">
                <a:moveTo>
                  <a:pt x="0" y="0"/>
                </a:moveTo>
                <a:lnTo>
                  <a:pt x="6683236" y="0"/>
                </a:lnTo>
                <a:lnTo>
                  <a:pt x="6683236" y="7284181"/>
                </a:lnTo>
                <a:lnTo>
                  <a:pt x="0" y="7284181"/>
                </a:lnTo>
                <a:lnTo>
                  <a:pt x="0" y="0"/>
                </a:lnTo>
                <a:close/>
              </a:path>
            </a:pathLst>
          </a:custGeom>
          <a:blipFill>
            <a:blip r:embed="rId2"/>
            <a:stretch>
              <a:fillRect l="0" t="0" r="0" b="0"/>
            </a:stretch>
          </a:blipFill>
        </p:spPr>
      </p:sp>
      <p:grpSp>
        <p:nvGrpSpPr>
          <p:cNvPr name="Group 6" id="6"/>
          <p:cNvGrpSpPr/>
          <p:nvPr/>
        </p:nvGrpSpPr>
        <p:grpSpPr>
          <a:xfrm rot="0">
            <a:off x="248878" y="1978700"/>
            <a:ext cx="10329451" cy="2028282"/>
            <a:chOff x="0" y="0"/>
            <a:chExt cx="2720514" cy="534198"/>
          </a:xfrm>
        </p:grpSpPr>
        <p:sp>
          <p:nvSpPr>
            <p:cNvPr name="Freeform 7" id="7"/>
            <p:cNvSpPr/>
            <p:nvPr/>
          </p:nvSpPr>
          <p:spPr>
            <a:xfrm flipH="false" flipV="false" rot="0">
              <a:off x="0" y="0"/>
              <a:ext cx="2720514" cy="534198"/>
            </a:xfrm>
            <a:custGeom>
              <a:avLst/>
              <a:gdLst/>
              <a:ahLst/>
              <a:cxnLst/>
              <a:rect r="r" b="b" t="t" l="l"/>
              <a:pathLst>
                <a:path h="534198" w="2720514">
                  <a:moveTo>
                    <a:pt x="27731" y="0"/>
                  </a:moveTo>
                  <a:lnTo>
                    <a:pt x="2692782" y="0"/>
                  </a:lnTo>
                  <a:cubicBezTo>
                    <a:pt x="2708098" y="0"/>
                    <a:pt x="2720514" y="12416"/>
                    <a:pt x="2720514" y="27731"/>
                  </a:cubicBezTo>
                  <a:lnTo>
                    <a:pt x="2720514" y="506466"/>
                  </a:lnTo>
                  <a:cubicBezTo>
                    <a:pt x="2720514" y="513821"/>
                    <a:pt x="2717592" y="520875"/>
                    <a:pt x="2712391" y="526075"/>
                  </a:cubicBezTo>
                  <a:cubicBezTo>
                    <a:pt x="2707191" y="531276"/>
                    <a:pt x="2700137" y="534198"/>
                    <a:pt x="2692782" y="534198"/>
                  </a:cubicBezTo>
                  <a:lnTo>
                    <a:pt x="27731" y="534198"/>
                  </a:lnTo>
                  <a:cubicBezTo>
                    <a:pt x="12416" y="534198"/>
                    <a:pt x="0" y="521782"/>
                    <a:pt x="0" y="506466"/>
                  </a:cubicBezTo>
                  <a:lnTo>
                    <a:pt x="0" y="27731"/>
                  </a:lnTo>
                  <a:cubicBezTo>
                    <a:pt x="0" y="12416"/>
                    <a:pt x="12416" y="0"/>
                    <a:pt x="27731" y="0"/>
                  </a:cubicBezTo>
                  <a:close/>
                </a:path>
              </a:pathLst>
            </a:custGeom>
            <a:solidFill>
              <a:srgbClr val="FFEBCD"/>
            </a:solidFill>
          </p:spPr>
        </p:sp>
        <p:sp>
          <p:nvSpPr>
            <p:cNvPr name="TextBox 8" id="8"/>
            <p:cNvSpPr txBox="true"/>
            <p:nvPr/>
          </p:nvSpPr>
          <p:spPr>
            <a:xfrm>
              <a:off x="0" y="-38100"/>
              <a:ext cx="2720514" cy="57229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48878" y="6818025"/>
            <a:ext cx="2444329" cy="2444329"/>
          </a:xfrm>
          <a:custGeom>
            <a:avLst/>
            <a:gdLst/>
            <a:ahLst/>
            <a:cxnLst/>
            <a:rect r="r" b="b" t="t" l="l"/>
            <a:pathLst>
              <a:path h="2444329" w="2444329">
                <a:moveTo>
                  <a:pt x="0" y="0"/>
                </a:moveTo>
                <a:lnTo>
                  <a:pt x="2444329" y="0"/>
                </a:lnTo>
                <a:lnTo>
                  <a:pt x="2444329" y="2444330"/>
                </a:lnTo>
                <a:lnTo>
                  <a:pt x="0" y="2444330"/>
                </a:lnTo>
                <a:lnTo>
                  <a:pt x="0" y="0"/>
                </a:lnTo>
                <a:close/>
              </a:path>
            </a:pathLst>
          </a:custGeom>
          <a:blipFill>
            <a:blip r:embed="rId3"/>
            <a:stretch>
              <a:fillRect l="0" t="0" r="0" b="0"/>
            </a:stretch>
          </a:blipFill>
        </p:spPr>
      </p:sp>
      <p:grpSp>
        <p:nvGrpSpPr>
          <p:cNvPr name="Group 10" id="10"/>
          <p:cNvGrpSpPr/>
          <p:nvPr/>
        </p:nvGrpSpPr>
        <p:grpSpPr>
          <a:xfrm rot="0">
            <a:off x="2905981" y="4316720"/>
            <a:ext cx="7672348" cy="4941580"/>
            <a:chOff x="0" y="0"/>
            <a:chExt cx="2020701" cy="1301486"/>
          </a:xfrm>
        </p:grpSpPr>
        <p:sp>
          <p:nvSpPr>
            <p:cNvPr name="Freeform 11" id="11"/>
            <p:cNvSpPr/>
            <p:nvPr/>
          </p:nvSpPr>
          <p:spPr>
            <a:xfrm flipH="false" flipV="false" rot="0">
              <a:off x="0" y="0"/>
              <a:ext cx="2020701" cy="1301486"/>
            </a:xfrm>
            <a:custGeom>
              <a:avLst/>
              <a:gdLst/>
              <a:ahLst/>
              <a:cxnLst/>
              <a:rect r="r" b="b" t="t" l="l"/>
              <a:pathLst>
                <a:path h="1301486" w="2020701">
                  <a:moveTo>
                    <a:pt x="37336" y="0"/>
                  </a:moveTo>
                  <a:lnTo>
                    <a:pt x="1983365" y="0"/>
                  </a:lnTo>
                  <a:cubicBezTo>
                    <a:pt x="1993267" y="0"/>
                    <a:pt x="2002764" y="3934"/>
                    <a:pt x="2009765" y="10935"/>
                  </a:cubicBezTo>
                  <a:cubicBezTo>
                    <a:pt x="2016767" y="17937"/>
                    <a:pt x="2020701" y="27434"/>
                    <a:pt x="2020701" y="37336"/>
                  </a:cubicBezTo>
                  <a:lnTo>
                    <a:pt x="2020701" y="1264151"/>
                  </a:lnTo>
                  <a:cubicBezTo>
                    <a:pt x="2020701" y="1274053"/>
                    <a:pt x="2016767" y="1283549"/>
                    <a:pt x="2009765" y="1290551"/>
                  </a:cubicBezTo>
                  <a:cubicBezTo>
                    <a:pt x="2002764" y="1297553"/>
                    <a:pt x="1993267" y="1301486"/>
                    <a:pt x="1983365" y="1301486"/>
                  </a:cubicBezTo>
                  <a:lnTo>
                    <a:pt x="37336" y="1301486"/>
                  </a:lnTo>
                  <a:cubicBezTo>
                    <a:pt x="16716" y="1301486"/>
                    <a:pt x="0" y="1284771"/>
                    <a:pt x="0" y="1264151"/>
                  </a:cubicBezTo>
                  <a:lnTo>
                    <a:pt x="0" y="37336"/>
                  </a:lnTo>
                  <a:cubicBezTo>
                    <a:pt x="0" y="27434"/>
                    <a:pt x="3934" y="17937"/>
                    <a:pt x="10935" y="10935"/>
                  </a:cubicBezTo>
                  <a:cubicBezTo>
                    <a:pt x="17937" y="3934"/>
                    <a:pt x="27434" y="0"/>
                    <a:pt x="37336" y="0"/>
                  </a:cubicBezTo>
                  <a:close/>
                </a:path>
              </a:pathLst>
            </a:custGeom>
            <a:solidFill>
              <a:srgbClr val="FFEBCD"/>
            </a:solidFill>
          </p:spPr>
        </p:sp>
        <p:sp>
          <p:nvSpPr>
            <p:cNvPr name="TextBox 12" id="12"/>
            <p:cNvSpPr txBox="true"/>
            <p:nvPr/>
          </p:nvSpPr>
          <p:spPr>
            <a:xfrm>
              <a:off x="0" y="-38100"/>
              <a:ext cx="2020701" cy="133958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791103" y="4006982"/>
            <a:ext cx="4809681" cy="480968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9426">
                <a:alpha val="63922"/>
              </a:srgbClr>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794924" y="5902478"/>
            <a:ext cx="2735082" cy="273508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51765"/>
              </a:srgbClr>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9" id="19"/>
          <p:cNvSpPr/>
          <p:nvPr/>
        </p:nvSpPr>
        <p:spPr>
          <a:xfrm flipV="true">
            <a:off x="12604773" y="2873771"/>
            <a:ext cx="1606782" cy="2269729"/>
          </a:xfrm>
          <a:prstGeom prst="line">
            <a:avLst/>
          </a:prstGeom>
          <a:ln cap="flat" w="38100">
            <a:solidFill>
              <a:srgbClr val="000000"/>
            </a:solidFill>
            <a:prstDash val="solid"/>
            <a:headEnd type="none" len="sm" w="sm"/>
            <a:tailEnd type="arrow" len="sm" w="med"/>
          </a:ln>
        </p:spPr>
      </p:sp>
      <p:sp>
        <p:nvSpPr>
          <p:cNvPr name="AutoShape 20" id="20"/>
          <p:cNvSpPr/>
          <p:nvPr/>
        </p:nvSpPr>
        <p:spPr>
          <a:xfrm>
            <a:off x="13687010" y="7977295"/>
            <a:ext cx="2178295" cy="660266"/>
          </a:xfrm>
          <a:prstGeom prst="line">
            <a:avLst/>
          </a:prstGeom>
          <a:ln cap="flat" w="38100">
            <a:solidFill>
              <a:srgbClr val="000000"/>
            </a:solidFill>
            <a:prstDash val="solid"/>
            <a:headEnd type="none" len="sm" w="sm"/>
            <a:tailEnd type="arrow" len="sm" w="med"/>
          </a:ln>
        </p:spPr>
      </p:sp>
      <p:sp>
        <p:nvSpPr>
          <p:cNvPr name="Freeform 21" id="21"/>
          <p:cNvSpPr/>
          <p:nvPr/>
        </p:nvSpPr>
        <p:spPr>
          <a:xfrm flipH="false" flipV="false" rot="0">
            <a:off x="248878" y="4316720"/>
            <a:ext cx="2370001" cy="2370001"/>
          </a:xfrm>
          <a:custGeom>
            <a:avLst/>
            <a:gdLst/>
            <a:ahLst/>
            <a:cxnLst/>
            <a:rect r="r" b="b" t="t" l="l"/>
            <a:pathLst>
              <a:path h="2370001" w="2370001">
                <a:moveTo>
                  <a:pt x="0" y="0"/>
                </a:moveTo>
                <a:lnTo>
                  <a:pt x="2370001" y="0"/>
                </a:lnTo>
                <a:lnTo>
                  <a:pt x="2370001" y="2370001"/>
                </a:lnTo>
                <a:lnTo>
                  <a:pt x="0" y="2370001"/>
                </a:lnTo>
                <a:lnTo>
                  <a:pt x="0" y="0"/>
                </a:lnTo>
                <a:close/>
              </a:path>
            </a:pathLst>
          </a:custGeom>
          <a:blipFill>
            <a:blip r:embed="rId4"/>
            <a:stretch>
              <a:fillRect l="0" t="0" r="0" b="0"/>
            </a:stretch>
          </a:blipFill>
        </p:spPr>
      </p:sp>
      <p:sp>
        <p:nvSpPr>
          <p:cNvPr name="TextBox 22" id="22"/>
          <p:cNvSpPr txBox="true"/>
          <p:nvPr/>
        </p:nvSpPr>
        <p:spPr>
          <a:xfrm rot="0">
            <a:off x="0" y="460375"/>
            <a:ext cx="14929575"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Lastica Bold"/>
                <a:ea typeface="Lastica Bold"/>
                <a:cs typeface="Lastica Bold"/>
                <a:sym typeface="Lastica Bold"/>
              </a:rPr>
              <a:t>EXPANSION</a:t>
            </a:r>
            <a:r>
              <a:rPr lang="en-US" b="true" sz="3999">
                <a:solidFill>
                  <a:srgbClr val="DFD28A"/>
                </a:solidFill>
                <a:latin typeface="Lastica Bold"/>
                <a:ea typeface="Lastica Bold"/>
                <a:cs typeface="Lastica Bold"/>
                <a:sym typeface="Lastica Bold"/>
              </a:rPr>
              <a:t> INTO TIER 2 AND TIER 3 CITIES</a:t>
            </a:r>
          </a:p>
        </p:txBody>
      </p:sp>
      <p:sp>
        <p:nvSpPr>
          <p:cNvPr name="TextBox 23" id="23"/>
          <p:cNvSpPr txBox="true"/>
          <p:nvPr/>
        </p:nvSpPr>
        <p:spPr>
          <a:xfrm rot="0">
            <a:off x="408452" y="2116859"/>
            <a:ext cx="9987656" cy="1656715"/>
          </a:xfrm>
          <a:prstGeom prst="rect">
            <a:avLst/>
          </a:prstGeom>
        </p:spPr>
        <p:txBody>
          <a:bodyPr anchor="t" rtlCol="false" tIns="0" lIns="0" bIns="0" rIns="0">
            <a:spAutoFit/>
          </a:bodyPr>
          <a:lstStyle/>
          <a:p>
            <a:pPr algn="l">
              <a:lnSpc>
                <a:spcPts val="2659"/>
              </a:lnSpc>
              <a:spcBef>
                <a:spcPct val="0"/>
              </a:spcBef>
            </a:pPr>
            <a:r>
              <a:rPr lang="en-US" sz="1899">
                <a:solidFill>
                  <a:srgbClr val="643513"/>
                </a:solidFill>
                <a:latin typeface="Canva Sans"/>
                <a:ea typeface="Canva Sans"/>
                <a:cs typeface="Canva Sans"/>
                <a:sym typeface="Canva Sans"/>
              </a:rPr>
              <a:t>The Body Shop can expand by offering </a:t>
            </a:r>
            <a:r>
              <a:rPr lang="en-US" b="true" sz="1899">
                <a:solidFill>
                  <a:srgbClr val="643513"/>
                </a:solidFill>
                <a:latin typeface="Canva Sans Bold"/>
                <a:ea typeface="Canva Sans Bold"/>
                <a:cs typeface="Canva Sans Bold"/>
                <a:sym typeface="Canva Sans Bold"/>
              </a:rPr>
              <a:t>franchises</a:t>
            </a:r>
            <a:r>
              <a:rPr lang="en-US" sz="1899">
                <a:solidFill>
                  <a:srgbClr val="643513"/>
                </a:solidFill>
                <a:latin typeface="Canva Sans"/>
                <a:ea typeface="Canva Sans"/>
                <a:cs typeface="Canva Sans"/>
                <a:sym typeface="Canva Sans"/>
              </a:rPr>
              <a:t> to local entrepreneurs, minimizing direct CAPEX and enabling rapid store growth with limited capital investment. Combined with </a:t>
            </a:r>
            <a:r>
              <a:rPr lang="en-US" b="true" sz="1899">
                <a:solidFill>
                  <a:srgbClr val="643513"/>
                </a:solidFill>
                <a:latin typeface="Canva Sans Bold"/>
                <a:ea typeface="Canva Sans Bold"/>
                <a:cs typeface="Canva Sans Bold"/>
                <a:sym typeface="Canva Sans Bold"/>
              </a:rPr>
              <a:t>collaborations with local retailers, referral schemes, and pop-up events</a:t>
            </a:r>
            <a:r>
              <a:rPr lang="en-US" sz="1899">
                <a:solidFill>
                  <a:srgbClr val="643513"/>
                </a:solidFill>
                <a:latin typeface="Canva Sans"/>
                <a:ea typeface="Canva Sans"/>
                <a:cs typeface="Canva Sans"/>
                <a:sym typeface="Canva Sans"/>
              </a:rPr>
              <a:t> in non-metro cities , this approach can effectively enhance market penetration and brand visibility as done by</a:t>
            </a:r>
            <a:r>
              <a:rPr lang="en-US" b="true" sz="1899">
                <a:solidFill>
                  <a:srgbClr val="643513"/>
                </a:solidFill>
                <a:latin typeface="Canva Sans Bold"/>
                <a:ea typeface="Canva Sans Bold"/>
                <a:cs typeface="Canva Sans Bold"/>
                <a:sym typeface="Canva Sans Bold"/>
              </a:rPr>
              <a:t> Nykaa</a:t>
            </a:r>
            <a:r>
              <a:rPr lang="en-US" sz="1899">
                <a:solidFill>
                  <a:srgbClr val="643513"/>
                </a:solidFill>
                <a:latin typeface="Canva Sans"/>
                <a:ea typeface="Canva Sans"/>
                <a:cs typeface="Canva Sans"/>
                <a:sym typeface="Canva Sans"/>
              </a:rPr>
              <a:t> .</a:t>
            </a:r>
          </a:p>
        </p:txBody>
      </p:sp>
      <p:sp>
        <p:nvSpPr>
          <p:cNvPr name="TextBox 24" id="24"/>
          <p:cNvSpPr txBox="true"/>
          <p:nvPr/>
        </p:nvSpPr>
        <p:spPr>
          <a:xfrm rot="0">
            <a:off x="3088202" y="4452333"/>
            <a:ext cx="7307906" cy="4921250"/>
          </a:xfrm>
          <a:prstGeom prst="rect">
            <a:avLst/>
          </a:prstGeom>
        </p:spPr>
        <p:txBody>
          <a:bodyPr anchor="t" rtlCol="false" tIns="0" lIns="0" bIns="0" rIns="0">
            <a:spAutoFit/>
          </a:bodyPr>
          <a:lstStyle/>
          <a:p>
            <a:pPr algn="l">
              <a:lnSpc>
                <a:spcPts val="2799"/>
              </a:lnSpc>
            </a:pPr>
            <a:r>
              <a:rPr lang="en-US" sz="1999">
                <a:solidFill>
                  <a:srgbClr val="643513"/>
                </a:solidFill>
                <a:latin typeface="Canva Sans"/>
                <a:ea typeface="Canva Sans"/>
                <a:cs typeface="Canva Sans"/>
                <a:sym typeface="Canva Sans"/>
              </a:rPr>
              <a:t>The Body Shop can introduce </a:t>
            </a:r>
            <a:r>
              <a:rPr lang="en-US" sz="1999" b="true">
                <a:solidFill>
                  <a:srgbClr val="643513"/>
                </a:solidFill>
                <a:latin typeface="Canva Sans Bold"/>
                <a:ea typeface="Canva Sans Bold"/>
                <a:cs typeface="Canva Sans Bold"/>
                <a:sym typeface="Canva Sans Bold"/>
              </a:rPr>
              <a:t>eco-focused loyalty programs</a:t>
            </a:r>
            <a:r>
              <a:rPr lang="en-US" sz="1999">
                <a:solidFill>
                  <a:srgbClr val="643513"/>
                </a:solidFill>
                <a:latin typeface="Canva Sans"/>
                <a:ea typeface="Canva Sans"/>
                <a:cs typeface="Canva Sans"/>
                <a:sym typeface="Canva Sans"/>
              </a:rPr>
              <a:t> to drive repeat purchases and customer retention:</a:t>
            </a: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Eco-Loyalty Points: </a:t>
            </a:r>
            <a:r>
              <a:rPr lang="en-US" sz="1999">
                <a:solidFill>
                  <a:srgbClr val="643513"/>
                </a:solidFill>
                <a:latin typeface="Canva Sans"/>
                <a:ea typeface="Canva Sans"/>
                <a:cs typeface="Canva Sans"/>
                <a:sym typeface="Canva Sans"/>
              </a:rPr>
              <a:t>Reward eco-friendly purchases and referrals, reinforcing the brand's sustainability ethos.</a:t>
            </a: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Exclusive Member Offers:</a:t>
            </a:r>
            <a:r>
              <a:rPr lang="en-US" sz="1999">
                <a:solidFill>
                  <a:srgbClr val="643513"/>
                </a:solidFill>
                <a:latin typeface="Canva Sans"/>
                <a:ea typeface="Canva Sans"/>
                <a:cs typeface="Canva Sans"/>
                <a:sym typeface="Canva Sans"/>
              </a:rPr>
              <a:t> Provide early access to sales and exclusive promotions for loyalty members.</a:t>
            </a: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Subscription Boxes:</a:t>
            </a:r>
            <a:r>
              <a:rPr lang="en-US" sz="1999">
                <a:solidFill>
                  <a:srgbClr val="643513"/>
                </a:solidFill>
                <a:latin typeface="Canva Sans"/>
                <a:ea typeface="Canva Sans"/>
                <a:cs typeface="Canva Sans"/>
                <a:sym typeface="Canva Sans"/>
              </a:rPr>
              <a:t> Launch curated skincare kits (monthly or quarterly) to replicate the success of Sugar and create consistent engagement.</a:t>
            </a:r>
          </a:p>
          <a:p>
            <a:pPr algn="l">
              <a:lnSpc>
                <a:spcPts val="2799"/>
              </a:lnSpc>
              <a:spcBef>
                <a:spcPct val="0"/>
              </a:spcBef>
            </a:pPr>
            <a:r>
              <a:rPr lang="en-US" sz="1999">
                <a:solidFill>
                  <a:srgbClr val="643513"/>
                </a:solidFill>
                <a:latin typeface="Canva Sans"/>
                <a:ea typeface="Canva Sans"/>
                <a:cs typeface="Canva Sans"/>
                <a:sym typeface="Canva Sans"/>
              </a:rPr>
              <a:t>These strategies, inspired by </a:t>
            </a:r>
            <a:r>
              <a:rPr lang="en-US" b="true" sz="1999">
                <a:solidFill>
                  <a:srgbClr val="643513"/>
                </a:solidFill>
                <a:latin typeface="Canva Sans Bold"/>
                <a:ea typeface="Canva Sans Bold"/>
                <a:cs typeface="Canva Sans Bold"/>
                <a:sym typeface="Canva Sans Bold"/>
              </a:rPr>
              <a:t>Nykaa’s “Pink Fridays”</a:t>
            </a:r>
            <a:r>
              <a:rPr lang="en-US" sz="1999">
                <a:solidFill>
                  <a:srgbClr val="643513"/>
                </a:solidFill>
                <a:latin typeface="Canva Sans"/>
                <a:ea typeface="Canva Sans"/>
                <a:cs typeface="Canva Sans"/>
                <a:sym typeface="Canva Sans"/>
              </a:rPr>
              <a:t> and </a:t>
            </a:r>
            <a:r>
              <a:rPr lang="en-US" b="true" sz="1999">
                <a:solidFill>
                  <a:srgbClr val="643513"/>
                </a:solidFill>
                <a:latin typeface="Canva Sans Bold"/>
                <a:ea typeface="Canva Sans Bold"/>
                <a:cs typeface="Canva Sans Bold"/>
                <a:sym typeface="Canva Sans Bold"/>
              </a:rPr>
              <a:t>Sugar’s subscription models</a:t>
            </a:r>
            <a:r>
              <a:rPr lang="en-US" sz="1999">
                <a:solidFill>
                  <a:srgbClr val="643513"/>
                </a:solidFill>
                <a:latin typeface="Canva Sans"/>
                <a:ea typeface="Canva Sans"/>
                <a:cs typeface="Canva Sans"/>
                <a:sym typeface="Canva Sans"/>
              </a:rPr>
              <a:t>, can build long-term customer loyalty and drive recurring revenue.</a:t>
            </a:r>
          </a:p>
          <a:p>
            <a:pPr algn="l">
              <a:lnSpc>
                <a:spcPts val="2799"/>
              </a:lnSpc>
              <a:spcBef>
                <a:spcPct val="0"/>
              </a:spcBef>
            </a:pPr>
          </a:p>
        </p:txBody>
      </p:sp>
      <p:sp>
        <p:nvSpPr>
          <p:cNvPr name="TextBox 25" id="25"/>
          <p:cNvSpPr txBox="true"/>
          <p:nvPr/>
        </p:nvSpPr>
        <p:spPr>
          <a:xfrm rot="0">
            <a:off x="12604773" y="4563774"/>
            <a:ext cx="98055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USD 17B</a:t>
            </a:r>
          </a:p>
        </p:txBody>
      </p:sp>
      <p:sp>
        <p:nvSpPr>
          <p:cNvPr name="TextBox 26" id="26"/>
          <p:cNvSpPr txBox="true"/>
          <p:nvPr/>
        </p:nvSpPr>
        <p:spPr>
          <a:xfrm rot="0">
            <a:off x="12671399" y="6779925"/>
            <a:ext cx="1049089"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USD 11 B</a:t>
            </a:r>
          </a:p>
        </p:txBody>
      </p:sp>
      <p:sp>
        <p:nvSpPr>
          <p:cNvPr name="TextBox 27" id="27"/>
          <p:cNvSpPr txBox="true"/>
          <p:nvPr/>
        </p:nvSpPr>
        <p:spPr>
          <a:xfrm rot="0">
            <a:off x="14265055" y="2090479"/>
            <a:ext cx="3200498"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Total Size of Beauty and Personal Care Industry In India</a:t>
            </a:r>
          </a:p>
        </p:txBody>
      </p:sp>
      <p:sp>
        <p:nvSpPr>
          <p:cNvPr name="TextBox 28" id="28"/>
          <p:cNvSpPr txBox="true"/>
          <p:nvPr/>
        </p:nvSpPr>
        <p:spPr>
          <a:xfrm rot="0">
            <a:off x="15111031" y="7526157"/>
            <a:ext cx="3200498"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Total Size of Beauty and Personal Care Industry In Tier 2+ Cities</a:t>
            </a:r>
          </a:p>
        </p:txBody>
      </p:sp>
      <p:grpSp>
        <p:nvGrpSpPr>
          <p:cNvPr name="Group 29" id="29"/>
          <p:cNvGrpSpPr/>
          <p:nvPr/>
        </p:nvGrpSpPr>
        <p:grpSpPr>
          <a:xfrm rot="0">
            <a:off x="-167008" y="9482382"/>
            <a:ext cx="18622015" cy="2200743"/>
            <a:chOff x="0" y="0"/>
            <a:chExt cx="24829354" cy="2934323"/>
          </a:xfrm>
        </p:grpSpPr>
        <p:grpSp>
          <p:nvGrpSpPr>
            <p:cNvPr name="Group 30" id="30"/>
            <p:cNvGrpSpPr/>
            <p:nvPr/>
          </p:nvGrpSpPr>
          <p:grpSpPr>
            <a:xfrm rot="0">
              <a:off x="0" y="0"/>
              <a:ext cx="24829354" cy="2934323"/>
              <a:chOff x="0" y="0"/>
              <a:chExt cx="4904564" cy="579619"/>
            </a:xfrm>
          </p:grpSpPr>
          <p:sp>
            <p:nvSpPr>
              <p:cNvPr name="Freeform 31" id="31"/>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32" id="32"/>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4519550" y="316721"/>
              <a:ext cx="717041" cy="547007"/>
              <a:chOff x="0" y="0"/>
              <a:chExt cx="406400" cy="310029"/>
            </a:xfrm>
          </p:grpSpPr>
          <p:sp>
            <p:nvSpPr>
              <p:cNvPr name="Freeform 34" id="3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5" id="3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2148492" y="157334"/>
              <a:ext cx="2371058" cy="865780"/>
              <a:chOff x="0" y="0"/>
              <a:chExt cx="976854" cy="356694"/>
            </a:xfrm>
          </p:grpSpPr>
          <p:sp>
            <p:nvSpPr>
              <p:cNvPr name="Freeform 37" id="37"/>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8" id="38"/>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9" id="39"/>
            <p:cNvGrpSpPr/>
            <p:nvPr/>
          </p:nvGrpSpPr>
          <p:grpSpPr>
            <a:xfrm rot="0">
              <a:off x="5211191" y="131934"/>
              <a:ext cx="2347363" cy="865780"/>
              <a:chOff x="0" y="0"/>
              <a:chExt cx="1026925" cy="378762"/>
            </a:xfrm>
          </p:grpSpPr>
          <p:sp>
            <p:nvSpPr>
              <p:cNvPr name="Freeform 40" id="40"/>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1" id="41"/>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42" id="42"/>
            <p:cNvGrpSpPr/>
            <p:nvPr/>
          </p:nvGrpSpPr>
          <p:grpSpPr>
            <a:xfrm rot="0">
              <a:off x="11405950" y="157334"/>
              <a:ext cx="2112654" cy="865780"/>
              <a:chOff x="0" y="0"/>
              <a:chExt cx="1023024" cy="419242"/>
            </a:xfrm>
          </p:grpSpPr>
          <p:sp>
            <p:nvSpPr>
              <p:cNvPr name="Freeform 43" id="43"/>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44" id="44"/>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5" id="45"/>
            <p:cNvGrpSpPr/>
            <p:nvPr/>
          </p:nvGrpSpPr>
          <p:grpSpPr>
            <a:xfrm rot="0">
              <a:off x="14407717" y="157334"/>
              <a:ext cx="2597200" cy="865780"/>
              <a:chOff x="0" y="0"/>
              <a:chExt cx="1136224" cy="378762"/>
            </a:xfrm>
          </p:grpSpPr>
          <p:sp>
            <p:nvSpPr>
              <p:cNvPr name="Freeform 46" id="46"/>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7" id="47"/>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8" id="48"/>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9" id="49"/>
            <p:cNvGrpSpPr/>
            <p:nvPr/>
          </p:nvGrpSpPr>
          <p:grpSpPr>
            <a:xfrm rot="0">
              <a:off x="7571255" y="348017"/>
              <a:ext cx="717041" cy="547007"/>
              <a:chOff x="0" y="0"/>
              <a:chExt cx="406400" cy="310029"/>
            </a:xfrm>
          </p:grpSpPr>
          <p:sp>
            <p:nvSpPr>
              <p:cNvPr name="Freeform 50" id="5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1" id="5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13518604" y="316721"/>
              <a:ext cx="717041" cy="547007"/>
              <a:chOff x="0" y="0"/>
              <a:chExt cx="406400" cy="310029"/>
            </a:xfrm>
          </p:grpSpPr>
          <p:sp>
            <p:nvSpPr>
              <p:cNvPr name="Freeform 53" id="5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4" id="5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5" id="55"/>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6" id="56"/>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7" id="57"/>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8" id="58"/>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5">
                <a:alphaModFix amt="78000"/>
              </a:blip>
              <a:stretch>
                <a:fillRect l="0" t="-20314" r="0" b="-30464"/>
              </a:stretch>
            </a:blipFill>
            <a:ln cap="sq">
              <a:noFill/>
              <a:prstDash val="solid"/>
              <a:miter/>
            </a:ln>
          </p:spPr>
        </p:sp>
        <p:grpSp>
          <p:nvGrpSpPr>
            <p:cNvPr name="Group 59" id="59"/>
            <p:cNvGrpSpPr/>
            <p:nvPr/>
          </p:nvGrpSpPr>
          <p:grpSpPr>
            <a:xfrm rot="0">
              <a:off x="17106518" y="285425"/>
              <a:ext cx="717041" cy="547007"/>
              <a:chOff x="0" y="0"/>
              <a:chExt cx="406400" cy="310029"/>
            </a:xfrm>
          </p:grpSpPr>
          <p:sp>
            <p:nvSpPr>
              <p:cNvPr name="Freeform 60" id="6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1" id="6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2" id="62"/>
            <p:cNvGrpSpPr/>
            <p:nvPr/>
          </p:nvGrpSpPr>
          <p:grpSpPr>
            <a:xfrm rot="0">
              <a:off x="8387516" y="157334"/>
              <a:ext cx="2347363" cy="865780"/>
              <a:chOff x="0" y="0"/>
              <a:chExt cx="1026925" cy="378762"/>
            </a:xfrm>
          </p:grpSpPr>
          <p:sp>
            <p:nvSpPr>
              <p:cNvPr name="Freeform 63" id="63"/>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4" id="64"/>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5" id="65"/>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6" id="66"/>
            <p:cNvGrpSpPr/>
            <p:nvPr/>
          </p:nvGrpSpPr>
          <p:grpSpPr>
            <a:xfrm rot="0">
              <a:off x="10693859" y="291321"/>
              <a:ext cx="717041" cy="547007"/>
              <a:chOff x="0" y="0"/>
              <a:chExt cx="406400" cy="310029"/>
            </a:xfrm>
          </p:grpSpPr>
          <p:sp>
            <p:nvSpPr>
              <p:cNvPr name="Freeform 67" id="6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8" id="6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9" id="69"/>
            <p:cNvGrpSpPr/>
            <p:nvPr/>
          </p:nvGrpSpPr>
          <p:grpSpPr>
            <a:xfrm rot="0">
              <a:off x="17937859" y="131934"/>
              <a:ext cx="2597200" cy="865780"/>
              <a:chOff x="0" y="0"/>
              <a:chExt cx="1136224" cy="378762"/>
            </a:xfrm>
          </p:grpSpPr>
          <p:sp>
            <p:nvSpPr>
              <p:cNvPr name="Freeform 70" id="70"/>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71" id="71"/>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2" id="72"/>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73" id="73"/>
            <p:cNvGrpSpPr/>
            <p:nvPr/>
          </p:nvGrpSpPr>
          <p:grpSpPr>
            <a:xfrm rot="0">
              <a:off x="20662059" y="278621"/>
              <a:ext cx="717041" cy="547007"/>
              <a:chOff x="0" y="0"/>
              <a:chExt cx="406400" cy="310029"/>
            </a:xfrm>
          </p:grpSpPr>
          <p:sp>
            <p:nvSpPr>
              <p:cNvPr name="Freeform 74" id="7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5" id="7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6" id="76"/>
            <p:cNvGrpSpPr/>
            <p:nvPr/>
          </p:nvGrpSpPr>
          <p:grpSpPr>
            <a:xfrm rot="0">
              <a:off x="21556900" y="126038"/>
              <a:ext cx="2597200" cy="865780"/>
              <a:chOff x="0" y="0"/>
              <a:chExt cx="1136224" cy="378762"/>
            </a:xfrm>
          </p:grpSpPr>
          <p:sp>
            <p:nvSpPr>
              <p:cNvPr name="Freeform 77" id="77"/>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8" id="78"/>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9" id="79"/>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0992" y="7678531"/>
            <a:ext cx="12612155" cy="1720216"/>
            <a:chOff x="0" y="0"/>
            <a:chExt cx="3321720" cy="453061"/>
          </a:xfrm>
        </p:grpSpPr>
        <p:sp>
          <p:nvSpPr>
            <p:cNvPr name="Freeform 6" id="6"/>
            <p:cNvSpPr/>
            <p:nvPr/>
          </p:nvSpPr>
          <p:spPr>
            <a:xfrm flipH="false" flipV="false" rot="0">
              <a:off x="0" y="0"/>
              <a:ext cx="3321720" cy="453061"/>
            </a:xfrm>
            <a:custGeom>
              <a:avLst/>
              <a:gdLst/>
              <a:ahLst/>
              <a:cxnLst/>
              <a:rect r="r" b="b" t="t" l="l"/>
              <a:pathLst>
                <a:path h="453061" w="3321720">
                  <a:moveTo>
                    <a:pt x="22712" y="0"/>
                  </a:moveTo>
                  <a:lnTo>
                    <a:pt x="3299008" y="0"/>
                  </a:lnTo>
                  <a:cubicBezTo>
                    <a:pt x="3305031" y="0"/>
                    <a:pt x="3310808" y="2393"/>
                    <a:pt x="3315067" y="6652"/>
                  </a:cubicBezTo>
                  <a:cubicBezTo>
                    <a:pt x="3319327" y="10912"/>
                    <a:pt x="3321720" y="16689"/>
                    <a:pt x="3321720" y="22712"/>
                  </a:cubicBezTo>
                  <a:lnTo>
                    <a:pt x="3321720" y="430349"/>
                  </a:lnTo>
                  <a:cubicBezTo>
                    <a:pt x="3321720" y="436372"/>
                    <a:pt x="3319327" y="442149"/>
                    <a:pt x="3315067" y="446409"/>
                  </a:cubicBezTo>
                  <a:cubicBezTo>
                    <a:pt x="3310808" y="450668"/>
                    <a:pt x="3305031" y="453061"/>
                    <a:pt x="3299008" y="453061"/>
                  </a:cubicBezTo>
                  <a:lnTo>
                    <a:pt x="22712" y="453061"/>
                  </a:lnTo>
                  <a:cubicBezTo>
                    <a:pt x="16689" y="453061"/>
                    <a:pt x="10912" y="450668"/>
                    <a:pt x="6652" y="446409"/>
                  </a:cubicBezTo>
                  <a:cubicBezTo>
                    <a:pt x="2393" y="442149"/>
                    <a:pt x="0" y="436372"/>
                    <a:pt x="0" y="430349"/>
                  </a:cubicBezTo>
                  <a:lnTo>
                    <a:pt x="0" y="22712"/>
                  </a:lnTo>
                  <a:cubicBezTo>
                    <a:pt x="0" y="16689"/>
                    <a:pt x="2393" y="10912"/>
                    <a:pt x="6652" y="6652"/>
                  </a:cubicBezTo>
                  <a:cubicBezTo>
                    <a:pt x="10912" y="2393"/>
                    <a:pt x="16689" y="0"/>
                    <a:pt x="22712" y="0"/>
                  </a:cubicBezTo>
                  <a:close/>
                </a:path>
              </a:pathLst>
            </a:custGeom>
            <a:solidFill>
              <a:srgbClr val="FFEBCD"/>
            </a:solidFill>
          </p:spPr>
        </p:sp>
        <p:sp>
          <p:nvSpPr>
            <p:cNvPr name="TextBox 7" id="7"/>
            <p:cNvSpPr txBox="true"/>
            <p:nvPr/>
          </p:nvSpPr>
          <p:spPr>
            <a:xfrm>
              <a:off x="0" y="-38100"/>
              <a:ext cx="3321720" cy="49116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0103" y="2417208"/>
            <a:ext cx="12573044" cy="4305703"/>
            <a:chOff x="0" y="0"/>
            <a:chExt cx="3311419" cy="1134012"/>
          </a:xfrm>
        </p:grpSpPr>
        <p:sp>
          <p:nvSpPr>
            <p:cNvPr name="Freeform 9" id="9"/>
            <p:cNvSpPr/>
            <p:nvPr/>
          </p:nvSpPr>
          <p:spPr>
            <a:xfrm flipH="false" flipV="false" rot="0">
              <a:off x="0" y="0"/>
              <a:ext cx="3311419" cy="1134012"/>
            </a:xfrm>
            <a:custGeom>
              <a:avLst/>
              <a:gdLst/>
              <a:ahLst/>
              <a:cxnLst/>
              <a:rect r="r" b="b" t="t" l="l"/>
              <a:pathLst>
                <a:path h="1134012" w="3311419">
                  <a:moveTo>
                    <a:pt x="22783" y="0"/>
                  </a:moveTo>
                  <a:lnTo>
                    <a:pt x="3288636" y="0"/>
                  </a:lnTo>
                  <a:cubicBezTo>
                    <a:pt x="3301219" y="0"/>
                    <a:pt x="3311419" y="10200"/>
                    <a:pt x="3311419" y="22783"/>
                  </a:cubicBezTo>
                  <a:lnTo>
                    <a:pt x="3311419" y="1111229"/>
                  </a:lnTo>
                  <a:cubicBezTo>
                    <a:pt x="3311419" y="1123812"/>
                    <a:pt x="3301219" y="1134012"/>
                    <a:pt x="3288636" y="1134012"/>
                  </a:cubicBezTo>
                  <a:lnTo>
                    <a:pt x="22783" y="1134012"/>
                  </a:lnTo>
                  <a:cubicBezTo>
                    <a:pt x="16741" y="1134012"/>
                    <a:pt x="10946" y="1131612"/>
                    <a:pt x="6673" y="1127339"/>
                  </a:cubicBezTo>
                  <a:cubicBezTo>
                    <a:pt x="2400" y="1123067"/>
                    <a:pt x="0" y="1117272"/>
                    <a:pt x="0" y="1111229"/>
                  </a:cubicBezTo>
                  <a:lnTo>
                    <a:pt x="0" y="22783"/>
                  </a:lnTo>
                  <a:cubicBezTo>
                    <a:pt x="0" y="10200"/>
                    <a:pt x="10200" y="0"/>
                    <a:pt x="22783" y="0"/>
                  </a:cubicBezTo>
                  <a:close/>
                </a:path>
              </a:pathLst>
            </a:custGeom>
            <a:solidFill>
              <a:srgbClr val="FFEBCD"/>
            </a:solidFill>
          </p:spPr>
        </p:sp>
        <p:sp>
          <p:nvSpPr>
            <p:cNvPr name="TextBox 10" id="10"/>
            <p:cNvSpPr txBox="true"/>
            <p:nvPr/>
          </p:nvSpPr>
          <p:spPr>
            <a:xfrm>
              <a:off x="0" y="-38100"/>
              <a:ext cx="3311419" cy="1172112"/>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096511" y="1882029"/>
            <a:ext cx="4834127" cy="7239383"/>
          </a:xfrm>
          <a:custGeom>
            <a:avLst/>
            <a:gdLst/>
            <a:ahLst/>
            <a:cxnLst/>
            <a:rect r="r" b="b" t="t" l="l"/>
            <a:pathLst>
              <a:path h="7239383" w="4834127">
                <a:moveTo>
                  <a:pt x="0" y="0"/>
                </a:moveTo>
                <a:lnTo>
                  <a:pt x="4834127" y="0"/>
                </a:lnTo>
                <a:lnTo>
                  <a:pt x="4834127" y="7239383"/>
                </a:lnTo>
                <a:lnTo>
                  <a:pt x="0" y="7239383"/>
                </a:lnTo>
                <a:lnTo>
                  <a:pt x="0" y="0"/>
                </a:lnTo>
                <a:close/>
              </a:path>
            </a:pathLst>
          </a:custGeom>
          <a:blipFill>
            <a:blip r:embed="rId2"/>
            <a:stretch>
              <a:fillRect l="-3668" t="-2204" r="-3668" b="-2204"/>
            </a:stretch>
          </a:blipFill>
        </p:spPr>
      </p:sp>
      <p:sp>
        <p:nvSpPr>
          <p:cNvPr name="TextBox 12" id="12"/>
          <p:cNvSpPr txBox="true"/>
          <p:nvPr/>
        </p:nvSpPr>
        <p:spPr>
          <a:xfrm rot="0">
            <a:off x="585948" y="50349"/>
            <a:ext cx="19092592" cy="1422400"/>
          </a:xfrm>
          <a:prstGeom prst="rect">
            <a:avLst/>
          </a:prstGeom>
        </p:spPr>
        <p:txBody>
          <a:bodyPr anchor="t" rtlCol="false" tIns="0" lIns="0" bIns="0" rIns="0">
            <a:spAutoFit/>
          </a:bodyPr>
          <a:lstStyle/>
          <a:p>
            <a:pPr algn="l">
              <a:lnSpc>
                <a:spcPts val="5599"/>
              </a:lnSpc>
              <a:spcBef>
                <a:spcPct val="0"/>
              </a:spcBef>
            </a:pPr>
            <a:r>
              <a:rPr lang="en-US" b="true" sz="3999">
                <a:solidFill>
                  <a:srgbClr val="DFD28A"/>
                </a:solidFill>
                <a:latin typeface="Lastica Bold"/>
                <a:ea typeface="Lastica Bold"/>
                <a:cs typeface="Lastica Bold"/>
                <a:sym typeface="Lastica Bold"/>
              </a:rPr>
              <a:t>EXPANDING IN TIER 2 AND TIER 3 CITIES BY LEVERAGING LOCAL FESTIVALS</a:t>
            </a:r>
          </a:p>
        </p:txBody>
      </p:sp>
      <p:sp>
        <p:nvSpPr>
          <p:cNvPr name="TextBox 13" id="13"/>
          <p:cNvSpPr txBox="true"/>
          <p:nvPr/>
        </p:nvSpPr>
        <p:spPr>
          <a:xfrm rot="0">
            <a:off x="152400" y="7927902"/>
            <a:ext cx="12484363" cy="1554480"/>
          </a:xfrm>
          <a:prstGeom prst="rect">
            <a:avLst/>
          </a:prstGeom>
        </p:spPr>
        <p:txBody>
          <a:bodyPr anchor="t" rtlCol="false" tIns="0" lIns="0" bIns="0" rIns="0">
            <a:spAutoFit/>
          </a:bodyPr>
          <a:lstStyle/>
          <a:p>
            <a:pPr algn="l" marL="388620" indent="-194310" lvl="1">
              <a:lnSpc>
                <a:spcPts val="2520"/>
              </a:lnSpc>
              <a:buFont typeface="Arial"/>
              <a:buChar char="•"/>
            </a:pPr>
            <a:r>
              <a:rPr lang="en-US" b="true" sz="1800">
                <a:solidFill>
                  <a:srgbClr val="643513"/>
                </a:solidFill>
                <a:latin typeface="Canva Sans Bold"/>
                <a:ea typeface="Canva Sans Bold"/>
                <a:cs typeface="Canva Sans Bold"/>
                <a:sym typeface="Canva Sans Bold"/>
              </a:rPr>
              <a:t>Revenue Growth:</a:t>
            </a:r>
            <a:r>
              <a:rPr lang="en-US" sz="1800">
                <a:solidFill>
                  <a:srgbClr val="643513"/>
                </a:solidFill>
                <a:latin typeface="Canva Sans"/>
                <a:ea typeface="Canva Sans"/>
                <a:cs typeface="Canva Sans"/>
                <a:sym typeface="Canva Sans"/>
              </a:rPr>
              <a:t> Festival sales can boost monthly revenues by 30%-40% during peak festival periods.</a:t>
            </a:r>
          </a:p>
          <a:p>
            <a:pPr algn="l" marL="388620" indent="-194310" lvl="1">
              <a:lnSpc>
                <a:spcPts val="2520"/>
              </a:lnSpc>
              <a:buFont typeface="Arial"/>
              <a:buChar char="•"/>
            </a:pPr>
            <a:r>
              <a:rPr lang="en-US" b="true" sz="1800">
                <a:solidFill>
                  <a:srgbClr val="643513"/>
                </a:solidFill>
                <a:latin typeface="Canva Sans Bold"/>
                <a:ea typeface="Canva Sans Bold"/>
                <a:cs typeface="Canva Sans Bold"/>
                <a:sym typeface="Canva Sans Bold"/>
              </a:rPr>
              <a:t>Customer Base Expansion:</a:t>
            </a:r>
            <a:r>
              <a:rPr lang="en-US" sz="1800">
                <a:solidFill>
                  <a:srgbClr val="643513"/>
                </a:solidFill>
                <a:latin typeface="Canva Sans"/>
                <a:ea typeface="Canva Sans"/>
                <a:cs typeface="Canva Sans"/>
                <a:sym typeface="Canva Sans"/>
              </a:rPr>
              <a:t> Increased penetration into Tier 2 and Tier 3 cities, growing regional consumer loyalty.</a:t>
            </a:r>
          </a:p>
          <a:p>
            <a:pPr algn="l" marL="388620" indent="-194310" lvl="1">
              <a:lnSpc>
                <a:spcPts val="2520"/>
              </a:lnSpc>
              <a:buFont typeface="Arial"/>
              <a:buChar char="•"/>
            </a:pPr>
            <a:r>
              <a:rPr lang="en-US" b="true" sz="1800">
                <a:solidFill>
                  <a:srgbClr val="643513"/>
                </a:solidFill>
                <a:latin typeface="Canva Sans Bold"/>
                <a:ea typeface="Canva Sans Bold"/>
                <a:cs typeface="Canva Sans Bold"/>
                <a:sym typeface="Canva Sans Bold"/>
              </a:rPr>
              <a:t>Brand Equity:</a:t>
            </a:r>
            <a:r>
              <a:rPr lang="en-US" sz="1800">
                <a:solidFill>
                  <a:srgbClr val="643513"/>
                </a:solidFill>
                <a:latin typeface="Canva Sans"/>
                <a:ea typeface="Canva Sans"/>
                <a:cs typeface="Canva Sans"/>
                <a:sym typeface="Canva Sans"/>
              </a:rPr>
              <a:t> Strengthened positioning as a socially conscious, premium brand that respects local traditions.</a:t>
            </a:r>
          </a:p>
          <a:p>
            <a:pPr algn="l">
              <a:lnSpc>
                <a:spcPts val="2520"/>
              </a:lnSpc>
              <a:spcBef>
                <a:spcPct val="0"/>
              </a:spcBef>
            </a:pPr>
          </a:p>
        </p:txBody>
      </p:sp>
      <p:sp>
        <p:nvSpPr>
          <p:cNvPr name="TextBox 14" id="14"/>
          <p:cNvSpPr txBox="true"/>
          <p:nvPr/>
        </p:nvSpPr>
        <p:spPr>
          <a:xfrm rot="0">
            <a:off x="535575" y="2463198"/>
            <a:ext cx="12088882" cy="4683760"/>
          </a:xfrm>
          <a:prstGeom prst="rect">
            <a:avLst/>
          </a:prstGeom>
        </p:spPr>
        <p:txBody>
          <a:bodyPr anchor="t" rtlCol="false" tIns="0" lIns="0" bIns="0" rIns="0">
            <a:spAutoFit/>
          </a:bodyPr>
          <a:lstStyle/>
          <a:p>
            <a:pPr algn="l">
              <a:lnSpc>
                <a:spcPts val="2240"/>
              </a:lnSpc>
            </a:pPr>
            <a:r>
              <a:rPr lang="en-US" sz="1600" b="true">
                <a:solidFill>
                  <a:srgbClr val="643513"/>
                </a:solidFill>
                <a:latin typeface="Canva Sans Bold"/>
                <a:ea typeface="Canva Sans Bold"/>
                <a:cs typeface="Canva Sans Bold"/>
                <a:sym typeface="Canva Sans Bold"/>
              </a:rPr>
              <a:t>1) Packaging </a:t>
            </a:r>
          </a:p>
          <a:p>
            <a:pPr algn="l">
              <a:lnSpc>
                <a:spcPts val="2240"/>
              </a:lnSpc>
            </a:pPr>
            <a:r>
              <a:rPr lang="en-US" sz="1600">
                <a:solidFill>
                  <a:srgbClr val="643513"/>
                </a:solidFill>
                <a:latin typeface="Canva Sans"/>
                <a:ea typeface="Canva Sans"/>
                <a:cs typeface="Canva Sans"/>
                <a:sym typeface="Canva Sans"/>
              </a:rPr>
              <a:t>a) Collaborate with local artisans to create festival-specific packaging that reflects regional traditions and languages, enhancing</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Differentiates The Body Shop’s products with unique, culturally relevant packaging.</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Builds brand loyalty by connecting with regional identities and traditions.</a:t>
            </a:r>
          </a:p>
          <a:p>
            <a:pPr algn="l">
              <a:lnSpc>
                <a:spcPts val="2240"/>
              </a:lnSpc>
            </a:pPr>
            <a:r>
              <a:rPr lang="en-US" sz="1600" b="true">
                <a:solidFill>
                  <a:srgbClr val="643513"/>
                </a:solidFill>
                <a:latin typeface="Canva Sans Bold"/>
                <a:ea typeface="Canva Sans Bold"/>
                <a:cs typeface="Canva Sans Bold"/>
                <a:sym typeface="Canva Sans Bold"/>
              </a:rPr>
              <a:t>2) Special Product Launches </a:t>
            </a:r>
          </a:p>
          <a:p>
            <a:pPr algn="l">
              <a:lnSpc>
                <a:spcPts val="2240"/>
              </a:lnSpc>
            </a:pPr>
            <a:r>
              <a:rPr lang="en-US" sz="1600">
                <a:solidFill>
                  <a:srgbClr val="643513"/>
                </a:solidFill>
                <a:latin typeface="Canva Sans"/>
                <a:ea typeface="Canva Sans"/>
                <a:cs typeface="Canva Sans"/>
                <a:sym typeface="Canva Sans"/>
              </a:rPr>
              <a:t>a</a:t>
            </a:r>
            <a:r>
              <a:rPr lang="en-US" sz="1600">
                <a:solidFill>
                  <a:srgbClr val="643513"/>
                </a:solidFill>
                <a:latin typeface="Canva Sans"/>
                <a:ea typeface="Canva Sans"/>
                <a:cs typeface="Canva Sans"/>
                <a:sym typeface="Canva Sans"/>
              </a:rPr>
              <a:t>) </a:t>
            </a:r>
            <a:r>
              <a:rPr lang="en-US" sz="1600" b="true">
                <a:solidFill>
                  <a:srgbClr val="643513"/>
                </a:solidFill>
                <a:latin typeface="Canva Sans Bold"/>
                <a:ea typeface="Canva Sans Bold"/>
                <a:cs typeface="Canva Sans Bold"/>
                <a:sym typeface="Canva Sans Bold"/>
              </a:rPr>
              <a:t>Holi Color Care Collection</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Offer: Spend ₹1,500 and get 20% off + free Aloe Vera Gel for post-Holi skin.</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Campaign: “</a:t>
            </a:r>
            <a:r>
              <a:rPr lang="en-US" b="true" sz="1600">
                <a:solidFill>
                  <a:srgbClr val="643513"/>
                </a:solidFill>
                <a:latin typeface="Canva Sans Bold"/>
                <a:ea typeface="Canva Sans Bold"/>
                <a:cs typeface="Canva Sans Bold"/>
                <a:sym typeface="Canva Sans Bold"/>
              </a:rPr>
              <a:t>Care Beyond Colors</a:t>
            </a:r>
            <a:r>
              <a:rPr lang="en-US" sz="1600">
                <a:solidFill>
                  <a:srgbClr val="643513"/>
                </a:solidFill>
                <a:latin typeface="Canva Sans"/>
                <a:ea typeface="Canva Sans"/>
                <a:cs typeface="Canva Sans"/>
                <a:sym typeface="Canva Sans"/>
              </a:rPr>
              <a:t>” featuring hydration and protection essentials, promoted via influencer tutorials.</a:t>
            </a:r>
          </a:p>
          <a:p>
            <a:pPr algn="l">
              <a:lnSpc>
                <a:spcPts val="2240"/>
              </a:lnSpc>
            </a:pPr>
            <a:r>
              <a:rPr lang="en-US" sz="1600">
                <a:solidFill>
                  <a:srgbClr val="643513"/>
                </a:solidFill>
                <a:latin typeface="Canva Sans"/>
                <a:ea typeface="Canva Sans"/>
                <a:cs typeface="Canva Sans"/>
                <a:sym typeface="Canva Sans"/>
              </a:rPr>
              <a:t>b) </a:t>
            </a:r>
            <a:r>
              <a:rPr lang="en-US" sz="1600" b="true">
                <a:solidFill>
                  <a:srgbClr val="643513"/>
                </a:solidFill>
                <a:latin typeface="Canva Sans Bold"/>
                <a:ea typeface="Canva Sans Bold"/>
                <a:cs typeface="Canva Sans Bold"/>
                <a:sym typeface="Canva Sans Bold"/>
              </a:rPr>
              <a:t>Women’s Day Self-Care Kit</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Offer: Self-care bundles for ₹1,499 with Body Butter, Lip Balm, and Relaxation Mist.</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Campaign: “</a:t>
            </a:r>
            <a:r>
              <a:rPr lang="en-US" b="true" sz="1600">
                <a:solidFill>
                  <a:srgbClr val="643513"/>
                </a:solidFill>
                <a:latin typeface="Canva Sans Bold"/>
                <a:ea typeface="Canva Sans Bold"/>
                <a:cs typeface="Canva Sans Bold"/>
                <a:sym typeface="Canva Sans Bold"/>
              </a:rPr>
              <a:t>Empowered Skin, Empowered You</a:t>
            </a:r>
            <a:r>
              <a:rPr lang="en-US" sz="1600">
                <a:solidFill>
                  <a:srgbClr val="643513"/>
                </a:solidFill>
                <a:latin typeface="Canva Sans"/>
                <a:ea typeface="Canva Sans"/>
                <a:cs typeface="Canva Sans"/>
                <a:sym typeface="Canva Sans"/>
              </a:rPr>
              <a:t>” with workshops, donation drives, and ethical sourcing highlights.</a:t>
            </a:r>
          </a:p>
          <a:p>
            <a:pPr algn="l">
              <a:lnSpc>
                <a:spcPts val="2240"/>
              </a:lnSpc>
            </a:pPr>
            <a:r>
              <a:rPr lang="en-US" sz="1600">
                <a:solidFill>
                  <a:srgbClr val="643513"/>
                </a:solidFill>
                <a:latin typeface="Canva Sans"/>
                <a:ea typeface="Canva Sans"/>
                <a:cs typeface="Canva Sans"/>
                <a:sym typeface="Canva Sans"/>
              </a:rPr>
              <a:t>c) </a:t>
            </a:r>
            <a:r>
              <a:rPr lang="en-US" sz="1600" b="true">
                <a:solidFill>
                  <a:srgbClr val="643513"/>
                </a:solidFill>
                <a:latin typeface="Canva Sans Bold"/>
                <a:ea typeface="Canva Sans Bold"/>
                <a:cs typeface="Canva Sans Bold"/>
                <a:sym typeface="Canva Sans Bold"/>
              </a:rPr>
              <a:t>Men’s Day Grooming Box</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Offer: 15% off on purchases above ₹1,000 featuring Maca Root Shaving Cream and Face Scrub.</a:t>
            </a:r>
          </a:p>
          <a:p>
            <a:pPr algn="l" marL="345441" indent="-172721" lvl="1">
              <a:lnSpc>
                <a:spcPts val="2240"/>
              </a:lnSpc>
              <a:buFont typeface="Arial"/>
              <a:buChar char="•"/>
            </a:pPr>
            <a:r>
              <a:rPr lang="en-US" sz="1600">
                <a:solidFill>
                  <a:srgbClr val="643513"/>
                </a:solidFill>
                <a:latin typeface="Canva Sans"/>
                <a:ea typeface="Canva Sans"/>
                <a:cs typeface="Canva Sans"/>
                <a:sym typeface="Canva Sans"/>
              </a:rPr>
              <a:t>Campaign: “</a:t>
            </a:r>
            <a:r>
              <a:rPr lang="en-US" b="true" sz="1600">
                <a:solidFill>
                  <a:srgbClr val="643513"/>
                </a:solidFill>
                <a:latin typeface="Canva Sans Bold"/>
                <a:ea typeface="Canva Sans Bold"/>
                <a:cs typeface="Canva Sans Bold"/>
                <a:sym typeface="Canva Sans Bold"/>
              </a:rPr>
              <a:t>Celebrate the Gentlemen</a:t>
            </a:r>
            <a:r>
              <a:rPr lang="en-US" sz="1600">
                <a:solidFill>
                  <a:srgbClr val="643513"/>
                </a:solidFill>
                <a:latin typeface="Canva Sans"/>
                <a:ea typeface="Canva Sans"/>
                <a:cs typeface="Canva Sans"/>
                <a:sym typeface="Canva Sans"/>
              </a:rPr>
              <a:t>” with fitness influencers promoting men’s grooming routines.</a:t>
            </a:r>
          </a:p>
          <a:p>
            <a:pPr algn="l">
              <a:lnSpc>
                <a:spcPts val="2240"/>
              </a:lnSpc>
            </a:pPr>
          </a:p>
          <a:p>
            <a:pPr algn="l">
              <a:lnSpc>
                <a:spcPts val="2240"/>
              </a:lnSpc>
              <a:spcBef>
                <a:spcPct val="0"/>
              </a:spcBef>
            </a:pPr>
          </a:p>
        </p:txBody>
      </p:sp>
      <p:grpSp>
        <p:nvGrpSpPr>
          <p:cNvPr name="Group 15" id="15"/>
          <p:cNvGrpSpPr/>
          <p:nvPr/>
        </p:nvGrpSpPr>
        <p:grpSpPr>
          <a:xfrm rot="0">
            <a:off x="162892" y="1669599"/>
            <a:ext cx="7531349" cy="660249"/>
            <a:chOff x="0" y="0"/>
            <a:chExt cx="1983565" cy="173893"/>
          </a:xfrm>
        </p:grpSpPr>
        <p:sp>
          <p:nvSpPr>
            <p:cNvPr name="Freeform 16" id="16"/>
            <p:cNvSpPr/>
            <p:nvPr/>
          </p:nvSpPr>
          <p:spPr>
            <a:xfrm flipH="false" flipV="false" rot="0">
              <a:off x="0" y="0"/>
              <a:ext cx="1983565" cy="173893"/>
            </a:xfrm>
            <a:custGeom>
              <a:avLst/>
              <a:gdLst/>
              <a:ahLst/>
              <a:cxnLst/>
              <a:rect r="r" b="b" t="t" l="l"/>
              <a:pathLst>
                <a:path h="173893" w="1983565">
                  <a:moveTo>
                    <a:pt x="52426" y="0"/>
                  </a:moveTo>
                  <a:lnTo>
                    <a:pt x="1931139" y="0"/>
                  </a:lnTo>
                  <a:cubicBezTo>
                    <a:pt x="1960093" y="0"/>
                    <a:pt x="1983565" y="23472"/>
                    <a:pt x="1983565" y="52426"/>
                  </a:cubicBezTo>
                  <a:lnTo>
                    <a:pt x="1983565" y="121467"/>
                  </a:lnTo>
                  <a:cubicBezTo>
                    <a:pt x="1983565" y="150421"/>
                    <a:pt x="1960093" y="173893"/>
                    <a:pt x="1931139" y="173893"/>
                  </a:cubicBezTo>
                  <a:lnTo>
                    <a:pt x="52426" y="173893"/>
                  </a:lnTo>
                  <a:cubicBezTo>
                    <a:pt x="23472" y="173893"/>
                    <a:pt x="0" y="150421"/>
                    <a:pt x="0" y="121467"/>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17" id="17"/>
            <p:cNvSpPr txBox="true"/>
            <p:nvPr/>
          </p:nvSpPr>
          <p:spPr>
            <a:xfrm>
              <a:off x="0" y="-38100"/>
              <a:ext cx="1983565" cy="211993"/>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554625" y="1711751"/>
            <a:ext cx="3105245"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INITIATIVES</a:t>
            </a:r>
          </a:p>
        </p:txBody>
      </p:sp>
      <p:grpSp>
        <p:nvGrpSpPr>
          <p:cNvPr name="Group 19" id="19"/>
          <p:cNvGrpSpPr/>
          <p:nvPr/>
        </p:nvGrpSpPr>
        <p:grpSpPr>
          <a:xfrm rot="0">
            <a:off x="346856" y="6903886"/>
            <a:ext cx="7531349" cy="660249"/>
            <a:chOff x="0" y="0"/>
            <a:chExt cx="1983565" cy="173893"/>
          </a:xfrm>
        </p:grpSpPr>
        <p:sp>
          <p:nvSpPr>
            <p:cNvPr name="Freeform 20" id="20"/>
            <p:cNvSpPr/>
            <p:nvPr/>
          </p:nvSpPr>
          <p:spPr>
            <a:xfrm flipH="false" flipV="false" rot="0">
              <a:off x="0" y="0"/>
              <a:ext cx="1983565" cy="173893"/>
            </a:xfrm>
            <a:custGeom>
              <a:avLst/>
              <a:gdLst/>
              <a:ahLst/>
              <a:cxnLst/>
              <a:rect r="r" b="b" t="t" l="l"/>
              <a:pathLst>
                <a:path h="173893" w="1983565">
                  <a:moveTo>
                    <a:pt x="52426" y="0"/>
                  </a:moveTo>
                  <a:lnTo>
                    <a:pt x="1931139" y="0"/>
                  </a:lnTo>
                  <a:cubicBezTo>
                    <a:pt x="1960093" y="0"/>
                    <a:pt x="1983565" y="23472"/>
                    <a:pt x="1983565" y="52426"/>
                  </a:cubicBezTo>
                  <a:lnTo>
                    <a:pt x="1983565" y="121467"/>
                  </a:lnTo>
                  <a:cubicBezTo>
                    <a:pt x="1983565" y="150421"/>
                    <a:pt x="1960093" y="173893"/>
                    <a:pt x="1931139" y="173893"/>
                  </a:cubicBezTo>
                  <a:lnTo>
                    <a:pt x="52426" y="173893"/>
                  </a:lnTo>
                  <a:cubicBezTo>
                    <a:pt x="23472" y="173893"/>
                    <a:pt x="0" y="150421"/>
                    <a:pt x="0" y="121467"/>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21" id="21"/>
            <p:cNvSpPr txBox="true"/>
            <p:nvPr/>
          </p:nvSpPr>
          <p:spPr>
            <a:xfrm>
              <a:off x="0" y="-38100"/>
              <a:ext cx="1983565" cy="211993"/>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497475" y="6932461"/>
            <a:ext cx="1925605" cy="528320"/>
          </a:xfrm>
          <a:prstGeom prst="rect">
            <a:avLst/>
          </a:prstGeom>
        </p:spPr>
        <p:txBody>
          <a:bodyPr anchor="t" rtlCol="false" tIns="0" lIns="0" bIns="0" rIns="0">
            <a:spAutoFit/>
          </a:bodyPr>
          <a:lstStyle/>
          <a:p>
            <a:pPr algn="r">
              <a:lnSpc>
                <a:spcPts val="4480"/>
              </a:lnSpc>
            </a:pPr>
            <a:r>
              <a:rPr lang="en-US" sz="3200" b="true">
                <a:solidFill>
                  <a:srgbClr val="EDEAEA"/>
                </a:solidFill>
                <a:latin typeface="Nourd Bold"/>
                <a:ea typeface="Nourd Bold"/>
                <a:cs typeface="Nourd Bold"/>
                <a:sym typeface="Nourd Bold"/>
              </a:rPr>
              <a:t>IMPACT</a:t>
            </a:r>
          </a:p>
        </p:txBody>
      </p:sp>
      <p:grpSp>
        <p:nvGrpSpPr>
          <p:cNvPr name="Group 23" id="23"/>
          <p:cNvGrpSpPr/>
          <p:nvPr/>
        </p:nvGrpSpPr>
        <p:grpSpPr>
          <a:xfrm rot="0">
            <a:off x="-167008" y="9482382"/>
            <a:ext cx="18622015" cy="2200743"/>
            <a:chOff x="0" y="0"/>
            <a:chExt cx="24829354" cy="2934323"/>
          </a:xfrm>
        </p:grpSpPr>
        <p:grpSp>
          <p:nvGrpSpPr>
            <p:cNvPr name="Group 24" id="24"/>
            <p:cNvGrpSpPr/>
            <p:nvPr/>
          </p:nvGrpSpPr>
          <p:grpSpPr>
            <a:xfrm rot="0">
              <a:off x="0" y="0"/>
              <a:ext cx="24829354" cy="2934323"/>
              <a:chOff x="0" y="0"/>
              <a:chExt cx="4904564" cy="579619"/>
            </a:xfrm>
          </p:grpSpPr>
          <p:sp>
            <p:nvSpPr>
              <p:cNvPr name="Freeform 25" id="25"/>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6" id="26"/>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4519550" y="316721"/>
              <a:ext cx="717041" cy="547007"/>
              <a:chOff x="0" y="0"/>
              <a:chExt cx="406400" cy="310029"/>
            </a:xfrm>
          </p:grpSpPr>
          <p:sp>
            <p:nvSpPr>
              <p:cNvPr name="Freeform 28" id="2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29" id="2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2148492" y="157334"/>
              <a:ext cx="2371058" cy="865780"/>
              <a:chOff x="0" y="0"/>
              <a:chExt cx="976854" cy="356694"/>
            </a:xfrm>
          </p:grpSpPr>
          <p:sp>
            <p:nvSpPr>
              <p:cNvPr name="Freeform 31" id="31"/>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2" id="32"/>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3" id="33"/>
            <p:cNvGrpSpPr/>
            <p:nvPr/>
          </p:nvGrpSpPr>
          <p:grpSpPr>
            <a:xfrm rot="0">
              <a:off x="5211191" y="131934"/>
              <a:ext cx="2347363" cy="865780"/>
              <a:chOff x="0" y="0"/>
              <a:chExt cx="1026925" cy="378762"/>
            </a:xfrm>
          </p:grpSpPr>
          <p:sp>
            <p:nvSpPr>
              <p:cNvPr name="Freeform 34" id="34"/>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5" id="35"/>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6" id="36"/>
            <p:cNvGrpSpPr/>
            <p:nvPr/>
          </p:nvGrpSpPr>
          <p:grpSpPr>
            <a:xfrm rot="0">
              <a:off x="11405950" y="157334"/>
              <a:ext cx="2112654" cy="865780"/>
              <a:chOff x="0" y="0"/>
              <a:chExt cx="1023024" cy="419242"/>
            </a:xfrm>
          </p:grpSpPr>
          <p:sp>
            <p:nvSpPr>
              <p:cNvPr name="Freeform 37" id="37"/>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38" id="38"/>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39" id="39"/>
            <p:cNvGrpSpPr/>
            <p:nvPr/>
          </p:nvGrpSpPr>
          <p:grpSpPr>
            <a:xfrm rot="0">
              <a:off x="14407717" y="157334"/>
              <a:ext cx="2597200" cy="865780"/>
              <a:chOff x="0" y="0"/>
              <a:chExt cx="1136224" cy="378762"/>
            </a:xfrm>
          </p:grpSpPr>
          <p:sp>
            <p:nvSpPr>
              <p:cNvPr name="Freeform 40" id="40"/>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1" id="41"/>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2" id="42"/>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3" id="43"/>
            <p:cNvGrpSpPr/>
            <p:nvPr/>
          </p:nvGrpSpPr>
          <p:grpSpPr>
            <a:xfrm rot="0">
              <a:off x="7571255" y="348017"/>
              <a:ext cx="717041" cy="547007"/>
              <a:chOff x="0" y="0"/>
              <a:chExt cx="406400" cy="310029"/>
            </a:xfrm>
          </p:grpSpPr>
          <p:sp>
            <p:nvSpPr>
              <p:cNvPr name="Freeform 44" id="4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5" id="4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3518604" y="316721"/>
              <a:ext cx="717041" cy="547007"/>
              <a:chOff x="0" y="0"/>
              <a:chExt cx="406400" cy="310029"/>
            </a:xfrm>
          </p:grpSpPr>
          <p:sp>
            <p:nvSpPr>
              <p:cNvPr name="Freeform 47" id="4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8" id="4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49" id="49"/>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0" id="50"/>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1" id="51"/>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2" id="52"/>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3">
                <a:alphaModFix amt="78000"/>
              </a:blip>
              <a:stretch>
                <a:fillRect l="0" t="-20314" r="0" b="-30464"/>
              </a:stretch>
            </a:blipFill>
            <a:ln cap="sq">
              <a:noFill/>
              <a:prstDash val="solid"/>
              <a:miter/>
            </a:ln>
          </p:spPr>
        </p:sp>
        <p:grpSp>
          <p:nvGrpSpPr>
            <p:cNvPr name="Group 53" id="53"/>
            <p:cNvGrpSpPr/>
            <p:nvPr/>
          </p:nvGrpSpPr>
          <p:grpSpPr>
            <a:xfrm rot="0">
              <a:off x="17106518" y="285425"/>
              <a:ext cx="717041" cy="547007"/>
              <a:chOff x="0" y="0"/>
              <a:chExt cx="406400" cy="310029"/>
            </a:xfrm>
          </p:grpSpPr>
          <p:sp>
            <p:nvSpPr>
              <p:cNvPr name="Freeform 54" id="5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5" id="5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8387516" y="157334"/>
              <a:ext cx="2347363" cy="865780"/>
              <a:chOff x="0" y="0"/>
              <a:chExt cx="1026925" cy="378762"/>
            </a:xfrm>
          </p:grpSpPr>
          <p:sp>
            <p:nvSpPr>
              <p:cNvPr name="Freeform 57" id="57"/>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8" id="58"/>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59" id="59"/>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0" id="60"/>
            <p:cNvGrpSpPr/>
            <p:nvPr/>
          </p:nvGrpSpPr>
          <p:grpSpPr>
            <a:xfrm rot="0">
              <a:off x="10693859" y="291321"/>
              <a:ext cx="717041" cy="547007"/>
              <a:chOff x="0" y="0"/>
              <a:chExt cx="406400" cy="310029"/>
            </a:xfrm>
          </p:grpSpPr>
          <p:sp>
            <p:nvSpPr>
              <p:cNvPr name="Freeform 61" id="6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2" id="6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3" id="63"/>
            <p:cNvGrpSpPr/>
            <p:nvPr/>
          </p:nvGrpSpPr>
          <p:grpSpPr>
            <a:xfrm rot="0">
              <a:off x="17937859" y="131934"/>
              <a:ext cx="2597200" cy="865780"/>
              <a:chOff x="0" y="0"/>
              <a:chExt cx="1136224" cy="378762"/>
            </a:xfrm>
          </p:grpSpPr>
          <p:sp>
            <p:nvSpPr>
              <p:cNvPr name="Freeform 64" id="64"/>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5" id="65"/>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6" id="66"/>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67" id="67"/>
            <p:cNvGrpSpPr/>
            <p:nvPr/>
          </p:nvGrpSpPr>
          <p:grpSpPr>
            <a:xfrm rot="0">
              <a:off x="20662059" y="278621"/>
              <a:ext cx="717041" cy="547007"/>
              <a:chOff x="0" y="0"/>
              <a:chExt cx="406400" cy="310029"/>
            </a:xfrm>
          </p:grpSpPr>
          <p:sp>
            <p:nvSpPr>
              <p:cNvPr name="Freeform 68" id="6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9" id="6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0" id="70"/>
            <p:cNvGrpSpPr/>
            <p:nvPr/>
          </p:nvGrpSpPr>
          <p:grpSpPr>
            <a:xfrm rot="0">
              <a:off x="21556900" y="126038"/>
              <a:ext cx="2597200" cy="865780"/>
              <a:chOff x="0" y="0"/>
              <a:chExt cx="1136224" cy="378762"/>
            </a:xfrm>
          </p:grpSpPr>
          <p:sp>
            <p:nvSpPr>
              <p:cNvPr name="Freeform 71" id="7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2" id="7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3" id="73"/>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9525"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47700" y="4857750"/>
            <a:ext cx="17700535"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ourd Bold"/>
                <a:ea typeface="Nourd Bold"/>
                <a:cs typeface="Nourd Bold"/>
                <a:sym typeface="Nourd Bold"/>
              </a:rPr>
              <a:t>Initiatives</a:t>
            </a:r>
          </a:p>
        </p:txBody>
      </p:sp>
      <p:grpSp>
        <p:nvGrpSpPr>
          <p:cNvPr name="Group 6" id="6"/>
          <p:cNvGrpSpPr/>
          <p:nvPr/>
        </p:nvGrpSpPr>
        <p:grpSpPr>
          <a:xfrm rot="0">
            <a:off x="133350" y="2381250"/>
            <a:ext cx="13014343" cy="4135739"/>
            <a:chOff x="0" y="0"/>
            <a:chExt cx="3659566" cy="1162949"/>
          </a:xfrm>
        </p:grpSpPr>
        <p:sp>
          <p:nvSpPr>
            <p:cNvPr name="Freeform 7" id="7"/>
            <p:cNvSpPr/>
            <p:nvPr/>
          </p:nvSpPr>
          <p:spPr>
            <a:xfrm flipH="false" flipV="false" rot="0">
              <a:off x="0" y="0"/>
              <a:ext cx="3659566" cy="1162949"/>
            </a:xfrm>
            <a:custGeom>
              <a:avLst/>
              <a:gdLst/>
              <a:ahLst/>
              <a:cxnLst/>
              <a:rect r="r" b="b" t="t" l="l"/>
              <a:pathLst>
                <a:path h="1162949" w="3659566">
                  <a:moveTo>
                    <a:pt x="30339" y="0"/>
                  </a:moveTo>
                  <a:lnTo>
                    <a:pt x="3629227" y="0"/>
                  </a:lnTo>
                  <a:cubicBezTo>
                    <a:pt x="3645983" y="0"/>
                    <a:pt x="3659566" y="13583"/>
                    <a:pt x="3659566" y="30339"/>
                  </a:cubicBezTo>
                  <a:lnTo>
                    <a:pt x="3659566" y="1132610"/>
                  </a:lnTo>
                  <a:cubicBezTo>
                    <a:pt x="3659566" y="1140656"/>
                    <a:pt x="3656370" y="1148373"/>
                    <a:pt x="3650680" y="1154063"/>
                  </a:cubicBezTo>
                  <a:cubicBezTo>
                    <a:pt x="3644991" y="1159752"/>
                    <a:pt x="3637274" y="1162949"/>
                    <a:pt x="3629227" y="1162949"/>
                  </a:cubicBezTo>
                  <a:lnTo>
                    <a:pt x="30339" y="1162949"/>
                  </a:lnTo>
                  <a:cubicBezTo>
                    <a:pt x="22292" y="1162949"/>
                    <a:pt x="14576" y="1159752"/>
                    <a:pt x="8886" y="1154063"/>
                  </a:cubicBezTo>
                  <a:cubicBezTo>
                    <a:pt x="3196" y="1148373"/>
                    <a:pt x="0" y="1140656"/>
                    <a:pt x="0" y="1132610"/>
                  </a:cubicBezTo>
                  <a:lnTo>
                    <a:pt x="0" y="30339"/>
                  </a:lnTo>
                  <a:cubicBezTo>
                    <a:pt x="0" y="22292"/>
                    <a:pt x="3196" y="14576"/>
                    <a:pt x="8886" y="8886"/>
                  </a:cubicBezTo>
                  <a:cubicBezTo>
                    <a:pt x="14576" y="3196"/>
                    <a:pt x="22292" y="0"/>
                    <a:pt x="30339" y="0"/>
                  </a:cubicBezTo>
                  <a:close/>
                </a:path>
              </a:pathLst>
            </a:custGeom>
            <a:solidFill>
              <a:srgbClr val="FFF4E3"/>
            </a:solidFill>
          </p:spPr>
        </p:sp>
        <p:sp>
          <p:nvSpPr>
            <p:cNvPr name="TextBox 8" id="8"/>
            <p:cNvSpPr txBox="true"/>
            <p:nvPr/>
          </p:nvSpPr>
          <p:spPr>
            <a:xfrm>
              <a:off x="0" y="-28575"/>
              <a:ext cx="3659566" cy="1191524"/>
            </a:xfrm>
            <a:prstGeom prst="rect">
              <a:avLst/>
            </a:prstGeom>
          </p:spPr>
          <p:txBody>
            <a:bodyPr anchor="ctr" rtlCol="false" tIns="47581" lIns="47581" bIns="47581" rIns="47581"/>
            <a:lstStyle/>
            <a:p>
              <a:pPr algn="ctr">
                <a:lnSpc>
                  <a:spcPts val="2520"/>
                </a:lnSpc>
              </a:pPr>
            </a:p>
          </p:txBody>
        </p:sp>
      </p:grpSp>
      <p:grpSp>
        <p:nvGrpSpPr>
          <p:cNvPr name="Group 9" id="9"/>
          <p:cNvGrpSpPr/>
          <p:nvPr/>
        </p:nvGrpSpPr>
        <p:grpSpPr>
          <a:xfrm rot="0">
            <a:off x="238125" y="1571098"/>
            <a:ext cx="7531349" cy="714902"/>
            <a:chOff x="0" y="0"/>
            <a:chExt cx="1983565" cy="188287"/>
          </a:xfrm>
        </p:grpSpPr>
        <p:sp>
          <p:nvSpPr>
            <p:cNvPr name="Freeform 10" id="10"/>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11" id="11"/>
            <p:cNvSpPr txBox="true"/>
            <p:nvPr/>
          </p:nvSpPr>
          <p:spPr>
            <a:xfrm>
              <a:off x="0" y="-38100"/>
              <a:ext cx="1983565" cy="226387"/>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I</a:t>
              </a:r>
            </a:p>
          </p:txBody>
        </p:sp>
      </p:grpSp>
      <p:grpSp>
        <p:nvGrpSpPr>
          <p:cNvPr name="Group 12" id="12"/>
          <p:cNvGrpSpPr/>
          <p:nvPr/>
        </p:nvGrpSpPr>
        <p:grpSpPr>
          <a:xfrm rot="0">
            <a:off x="10385170" y="6643802"/>
            <a:ext cx="7531349" cy="714902"/>
            <a:chOff x="0" y="0"/>
            <a:chExt cx="1983565" cy="188287"/>
          </a:xfrm>
        </p:grpSpPr>
        <p:sp>
          <p:nvSpPr>
            <p:cNvPr name="Freeform 13" id="13"/>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14" id="14"/>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009506" y="7477767"/>
            <a:ext cx="13103530" cy="1818633"/>
            <a:chOff x="0" y="0"/>
            <a:chExt cx="3684645" cy="511390"/>
          </a:xfrm>
        </p:grpSpPr>
        <p:sp>
          <p:nvSpPr>
            <p:cNvPr name="Freeform 16" id="16"/>
            <p:cNvSpPr/>
            <p:nvPr/>
          </p:nvSpPr>
          <p:spPr>
            <a:xfrm flipH="false" flipV="false" rot="0">
              <a:off x="0" y="0"/>
              <a:ext cx="3684645" cy="511390"/>
            </a:xfrm>
            <a:custGeom>
              <a:avLst/>
              <a:gdLst/>
              <a:ahLst/>
              <a:cxnLst/>
              <a:rect r="r" b="b" t="t" l="l"/>
              <a:pathLst>
                <a:path h="511390" w="3684645">
                  <a:moveTo>
                    <a:pt x="30132" y="0"/>
                  </a:moveTo>
                  <a:lnTo>
                    <a:pt x="3654513" y="0"/>
                  </a:lnTo>
                  <a:cubicBezTo>
                    <a:pt x="3662505" y="0"/>
                    <a:pt x="3670169" y="3175"/>
                    <a:pt x="3675820" y="8826"/>
                  </a:cubicBezTo>
                  <a:cubicBezTo>
                    <a:pt x="3681471" y="14476"/>
                    <a:pt x="3684645" y="22141"/>
                    <a:pt x="3684645" y="30132"/>
                  </a:cubicBezTo>
                  <a:lnTo>
                    <a:pt x="3684645" y="481258"/>
                  </a:lnTo>
                  <a:cubicBezTo>
                    <a:pt x="3684645" y="489250"/>
                    <a:pt x="3681471" y="496914"/>
                    <a:pt x="3675820" y="502565"/>
                  </a:cubicBezTo>
                  <a:cubicBezTo>
                    <a:pt x="3670169" y="508216"/>
                    <a:pt x="3662505" y="511390"/>
                    <a:pt x="3654513" y="511390"/>
                  </a:cubicBezTo>
                  <a:lnTo>
                    <a:pt x="30132" y="511390"/>
                  </a:lnTo>
                  <a:cubicBezTo>
                    <a:pt x="22141" y="511390"/>
                    <a:pt x="14476" y="508216"/>
                    <a:pt x="8826" y="502565"/>
                  </a:cubicBezTo>
                  <a:cubicBezTo>
                    <a:pt x="3175" y="496914"/>
                    <a:pt x="0" y="489250"/>
                    <a:pt x="0" y="481258"/>
                  </a:cubicBezTo>
                  <a:lnTo>
                    <a:pt x="0" y="30132"/>
                  </a:lnTo>
                  <a:cubicBezTo>
                    <a:pt x="0" y="22141"/>
                    <a:pt x="3175" y="14476"/>
                    <a:pt x="8826" y="8826"/>
                  </a:cubicBezTo>
                  <a:cubicBezTo>
                    <a:pt x="14476" y="3175"/>
                    <a:pt x="22141" y="0"/>
                    <a:pt x="30132" y="0"/>
                  </a:cubicBezTo>
                  <a:close/>
                </a:path>
              </a:pathLst>
            </a:custGeom>
            <a:solidFill>
              <a:srgbClr val="FFF4E3"/>
            </a:solidFill>
          </p:spPr>
        </p:sp>
        <p:sp>
          <p:nvSpPr>
            <p:cNvPr name="TextBox 17" id="17"/>
            <p:cNvSpPr txBox="true"/>
            <p:nvPr/>
          </p:nvSpPr>
          <p:spPr>
            <a:xfrm>
              <a:off x="0" y="-57150"/>
              <a:ext cx="3684645" cy="568540"/>
            </a:xfrm>
            <a:prstGeom prst="rect">
              <a:avLst/>
            </a:prstGeom>
          </p:spPr>
          <p:txBody>
            <a:bodyPr anchor="ctr" rtlCol="false" tIns="47581" lIns="47581" bIns="47581" rIns="47581"/>
            <a:lstStyle/>
            <a:p>
              <a:pPr algn="l" marL="518157" indent="-259078" lvl="1">
                <a:lnSpc>
                  <a:spcPts val="3359"/>
                </a:lnSpc>
                <a:buFont typeface="Arial"/>
                <a:buChar char="•"/>
              </a:pPr>
            </a:p>
          </p:txBody>
        </p:sp>
      </p:grpSp>
      <p:sp>
        <p:nvSpPr>
          <p:cNvPr name="Freeform 18" id="18"/>
          <p:cNvSpPr/>
          <p:nvPr/>
        </p:nvSpPr>
        <p:spPr>
          <a:xfrm flipH="false" flipV="false" rot="0">
            <a:off x="13833249" y="2130797"/>
            <a:ext cx="3672796" cy="3590158"/>
          </a:xfrm>
          <a:custGeom>
            <a:avLst/>
            <a:gdLst/>
            <a:ahLst/>
            <a:cxnLst/>
            <a:rect r="r" b="b" t="t" l="l"/>
            <a:pathLst>
              <a:path h="3590158" w="3672796">
                <a:moveTo>
                  <a:pt x="0" y="0"/>
                </a:moveTo>
                <a:lnTo>
                  <a:pt x="3672796" y="0"/>
                </a:lnTo>
                <a:lnTo>
                  <a:pt x="3672796" y="3590158"/>
                </a:lnTo>
                <a:lnTo>
                  <a:pt x="0" y="3590158"/>
                </a:lnTo>
                <a:lnTo>
                  <a:pt x="0" y="0"/>
                </a:lnTo>
                <a:close/>
              </a:path>
            </a:pathLst>
          </a:custGeom>
          <a:blipFill>
            <a:blip r:embed="rId2"/>
            <a:stretch>
              <a:fillRect l="0" t="0" r="0" b="0"/>
            </a:stretch>
          </a:blipFill>
        </p:spPr>
      </p:sp>
      <p:sp>
        <p:nvSpPr>
          <p:cNvPr name="TextBox 19" id="19"/>
          <p:cNvSpPr txBox="true"/>
          <p:nvPr/>
        </p:nvSpPr>
        <p:spPr>
          <a:xfrm rot="0">
            <a:off x="347425" y="2167687"/>
            <a:ext cx="12609979" cy="4323715"/>
          </a:xfrm>
          <a:prstGeom prst="rect">
            <a:avLst/>
          </a:prstGeom>
        </p:spPr>
        <p:txBody>
          <a:bodyPr anchor="t" rtlCol="false" tIns="0" lIns="0" bIns="0" rIns="0">
            <a:spAutoFit/>
          </a:bodyPr>
          <a:lstStyle/>
          <a:p>
            <a:pPr algn="l">
              <a:lnSpc>
                <a:spcPts val="2659"/>
              </a:lnSpc>
            </a:pP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Minimalist formulations such as </a:t>
            </a:r>
            <a:r>
              <a:rPr lang="en-US" b="true" sz="1899">
                <a:solidFill>
                  <a:srgbClr val="643513"/>
                </a:solidFill>
                <a:latin typeface="Canva Sans Bold"/>
                <a:ea typeface="Canva Sans Bold"/>
                <a:cs typeface="Canva Sans Bold"/>
                <a:sym typeface="Canva Sans Bold"/>
              </a:rPr>
              <a:t>waterless cosmetics </a:t>
            </a:r>
            <a:r>
              <a:rPr lang="en-US" sz="1899">
                <a:solidFill>
                  <a:srgbClr val="643513"/>
                </a:solidFill>
                <a:latin typeface="Canva Sans"/>
                <a:ea typeface="Canva Sans"/>
                <a:cs typeface="Canva Sans"/>
                <a:sym typeface="Canva Sans"/>
              </a:rPr>
              <a:t>use fewer resources in production as well as in transportation and pac</a:t>
            </a:r>
            <a:r>
              <a:rPr lang="en-US" sz="1899">
                <a:solidFill>
                  <a:srgbClr val="643513"/>
                </a:solidFill>
                <a:latin typeface="Canva Sans"/>
                <a:ea typeface="Canva Sans"/>
                <a:cs typeface="Canva Sans"/>
                <a:sym typeface="Canva Sans"/>
              </a:rPr>
              <a:t>kaging. In addition, formula with decreased water content are less prone to microbial contamination and thus reduces need for additives such as emulsifiers and preservatives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Partner with </a:t>
            </a:r>
            <a:r>
              <a:rPr lang="en-US" b="true" sz="1899">
                <a:solidFill>
                  <a:srgbClr val="643513"/>
                </a:solidFill>
                <a:latin typeface="Canva Sans Bold"/>
                <a:ea typeface="Canva Sans Bold"/>
                <a:cs typeface="Canva Sans Bold"/>
                <a:sym typeface="Canva Sans Bold"/>
              </a:rPr>
              <a:t>local recycling organizations</a:t>
            </a:r>
            <a:r>
              <a:rPr lang="en-US" sz="1899">
                <a:solidFill>
                  <a:srgbClr val="643513"/>
                </a:solidFill>
                <a:latin typeface="Canva Sans"/>
                <a:ea typeface="Canva Sans"/>
                <a:cs typeface="Canva Sans"/>
                <a:sym typeface="Canva Sans"/>
              </a:rPr>
              <a:t>, municipal waste systems, and global networks to ensure packaging can be effectively recovered and processed.</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Include biotechnological technologies that transform biomass waste or CO2 into cosmetic components or bioplastics. This aligns with the principles of a circular economy, emphasizing sustainability and resource efficiency.</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Shift 100% of delivery and transportation operations to </a:t>
            </a:r>
            <a:r>
              <a:rPr lang="en-US" b="true" sz="1899">
                <a:solidFill>
                  <a:srgbClr val="643513"/>
                </a:solidFill>
                <a:latin typeface="Canva Sans Bold"/>
                <a:ea typeface="Canva Sans Bold"/>
                <a:cs typeface="Canva Sans Bold"/>
                <a:sym typeface="Canva Sans Bold"/>
              </a:rPr>
              <a:t>electric vehicles (EVs) </a:t>
            </a:r>
            <a:r>
              <a:rPr lang="en-US" sz="1899">
                <a:solidFill>
                  <a:srgbClr val="643513"/>
                </a:solidFill>
                <a:latin typeface="Canva Sans"/>
                <a:ea typeface="Canva Sans"/>
                <a:cs typeface="Canva Sans"/>
                <a:sym typeface="Canva Sans"/>
              </a:rPr>
              <a:t>or other green freight options by 2030 to reduce supply chain emission</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Showcase the company’s commitment to sustainability through </a:t>
            </a:r>
            <a:r>
              <a:rPr lang="en-US" b="true" sz="1899">
                <a:solidFill>
                  <a:srgbClr val="643513"/>
                </a:solidFill>
                <a:latin typeface="Canva Sans Bold"/>
                <a:ea typeface="Canva Sans Bold"/>
                <a:cs typeface="Canva Sans Bold"/>
                <a:sym typeface="Canva Sans Bold"/>
              </a:rPr>
              <a:t>in-store displays and campaigns.</a:t>
            </a:r>
          </a:p>
          <a:p>
            <a:pPr algn="l">
              <a:lnSpc>
                <a:spcPts val="2659"/>
              </a:lnSpc>
              <a:spcBef>
                <a:spcPct val="0"/>
              </a:spcBef>
            </a:pPr>
          </a:p>
        </p:txBody>
      </p:sp>
      <p:sp>
        <p:nvSpPr>
          <p:cNvPr name="Freeform 20" id="20"/>
          <p:cNvSpPr/>
          <p:nvPr/>
        </p:nvSpPr>
        <p:spPr>
          <a:xfrm flipH="false" flipV="false" rot="0">
            <a:off x="1105356" y="6889181"/>
            <a:ext cx="3032717" cy="2407219"/>
          </a:xfrm>
          <a:custGeom>
            <a:avLst/>
            <a:gdLst/>
            <a:ahLst/>
            <a:cxnLst/>
            <a:rect r="r" b="b" t="t" l="l"/>
            <a:pathLst>
              <a:path h="2407219" w="3032717">
                <a:moveTo>
                  <a:pt x="0" y="0"/>
                </a:moveTo>
                <a:lnTo>
                  <a:pt x="3032718" y="0"/>
                </a:lnTo>
                <a:lnTo>
                  <a:pt x="3032718" y="2407219"/>
                </a:lnTo>
                <a:lnTo>
                  <a:pt x="0" y="24072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0" y="460375"/>
            <a:ext cx="12352817"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Commitment to Sustainability</a:t>
            </a:r>
          </a:p>
        </p:txBody>
      </p:sp>
      <p:sp>
        <p:nvSpPr>
          <p:cNvPr name="TextBox 22" id="22"/>
          <p:cNvSpPr txBox="true"/>
          <p:nvPr/>
        </p:nvSpPr>
        <p:spPr>
          <a:xfrm rot="0">
            <a:off x="-479730" y="1621526"/>
            <a:ext cx="7531349" cy="547371"/>
          </a:xfrm>
          <a:prstGeom prst="rect">
            <a:avLst/>
          </a:prstGeom>
        </p:spPr>
        <p:txBody>
          <a:bodyPr anchor="t" rtlCol="false" tIns="0" lIns="0" bIns="0" rIns="0">
            <a:spAutoFit/>
          </a:bodyPr>
          <a:lstStyle/>
          <a:p>
            <a:pPr algn="ctr">
              <a:lnSpc>
                <a:spcPts val="4479"/>
              </a:lnSpc>
              <a:spcBef>
                <a:spcPct val="0"/>
              </a:spcBef>
            </a:pPr>
            <a:r>
              <a:rPr lang="en-US" b="true" sz="3199">
                <a:solidFill>
                  <a:srgbClr val="FFFFFF"/>
                </a:solidFill>
                <a:latin typeface="Nourd Bold"/>
                <a:ea typeface="Nourd Bold"/>
                <a:cs typeface="Nourd Bold"/>
                <a:sym typeface="Nourd Bold"/>
              </a:rPr>
              <a:t>INITITATIVES</a:t>
            </a:r>
          </a:p>
        </p:txBody>
      </p:sp>
      <p:sp>
        <p:nvSpPr>
          <p:cNvPr name="TextBox 23" id="23"/>
          <p:cNvSpPr txBox="true"/>
          <p:nvPr/>
        </p:nvSpPr>
        <p:spPr>
          <a:xfrm rot="0">
            <a:off x="12154586" y="6713281"/>
            <a:ext cx="5761934"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IMPACT</a:t>
            </a:r>
          </a:p>
        </p:txBody>
      </p:sp>
      <p:sp>
        <p:nvSpPr>
          <p:cNvPr name="TextBox 24" id="24"/>
          <p:cNvSpPr txBox="true"/>
          <p:nvPr/>
        </p:nvSpPr>
        <p:spPr>
          <a:xfrm rot="0">
            <a:off x="5306541" y="7539680"/>
            <a:ext cx="12609979" cy="1990090"/>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Red</a:t>
            </a:r>
            <a:r>
              <a:rPr lang="en-US" sz="1899">
                <a:solidFill>
                  <a:srgbClr val="643513"/>
                </a:solidFill>
                <a:latin typeface="Canva Sans"/>
                <a:ea typeface="Canva Sans"/>
                <a:cs typeface="Canva Sans"/>
                <a:sym typeface="Canva Sans"/>
              </a:rPr>
              <a:t>uction in emissions during transportation by</a:t>
            </a:r>
            <a:r>
              <a:rPr lang="en-US" b="true" sz="1899">
                <a:solidFill>
                  <a:srgbClr val="643513"/>
                </a:solidFill>
                <a:latin typeface="Canva Sans Bold"/>
                <a:ea typeface="Canva Sans Bold"/>
                <a:cs typeface="Canva Sans Bold"/>
                <a:sym typeface="Canva Sans Bold"/>
              </a:rPr>
              <a:t> 10-20%</a:t>
            </a:r>
            <a:r>
              <a:rPr lang="en-US" sz="1899">
                <a:solidFill>
                  <a:srgbClr val="643513"/>
                </a:solidFill>
                <a:latin typeface="Canva Sans"/>
                <a:ea typeface="Canva Sans"/>
                <a:cs typeface="Canva Sans"/>
                <a:sym typeface="Canva Sans"/>
              </a:rPr>
              <a:t> due to lower weight and volume of waterless products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Initial adoption of bioplastics could reduce conventional plastic use by 10-15% within 1-2 years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By integrating circular economy principles, CO2 emissions could decrease by up to 40% in 5-10 years.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Use route optimization software to</a:t>
            </a:r>
            <a:r>
              <a:rPr lang="en-US" b="true" sz="1899">
                <a:solidFill>
                  <a:srgbClr val="643513"/>
                </a:solidFill>
                <a:latin typeface="Canva Sans Bold"/>
                <a:ea typeface="Canva Sans Bold"/>
                <a:cs typeface="Canva Sans Bold"/>
                <a:sym typeface="Canva Sans Bold"/>
              </a:rPr>
              <a:t> reduce fuel consumption</a:t>
            </a:r>
            <a:r>
              <a:rPr lang="en-US" sz="1899">
                <a:solidFill>
                  <a:srgbClr val="643513"/>
                </a:solidFill>
                <a:latin typeface="Canva Sans"/>
                <a:ea typeface="Canva Sans"/>
                <a:cs typeface="Canva Sans"/>
                <a:sym typeface="Canva Sans"/>
              </a:rPr>
              <a:t> and maximize EV efficiency.</a:t>
            </a:r>
          </a:p>
          <a:p>
            <a:pPr algn="l">
              <a:lnSpc>
                <a:spcPts val="2659"/>
              </a:lnSpc>
              <a:spcBef>
                <a:spcPct val="0"/>
              </a:spcBef>
            </a:pPr>
          </a:p>
        </p:txBody>
      </p:sp>
      <p:grpSp>
        <p:nvGrpSpPr>
          <p:cNvPr name="Group 25" id="25"/>
          <p:cNvGrpSpPr/>
          <p:nvPr/>
        </p:nvGrpSpPr>
        <p:grpSpPr>
          <a:xfrm rot="0">
            <a:off x="-167008" y="9482382"/>
            <a:ext cx="18622015" cy="2200743"/>
            <a:chOff x="0" y="0"/>
            <a:chExt cx="24829354" cy="2934323"/>
          </a:xfrm>
        </p:grpSpPr>
        <p:grpSp>
          <p:nvGrpSpPr>
            <p:cNvPr name="Group 26" id="26"/>
            <p:cNvGrpSpPr/>
            <p:nvPr/>
          </p:nvGrpSpPr>
          <p:grpSpPr>
            <a:xfrm rot="0">
              <a:off x="0" y="0"/>
              <a:ext cx="24829354" cy="2934323"/>
              <a:chOff x="0" y="0"/>
              <a:chExt cx="4904564" cy="579619"/>
            </a:xfrm>
          </p:grpSpPr>
          <p:sp>
            <p:nvSpPr>
              <p:cNvPr name="Freeform 27" id="2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8" id="2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4519550" y="316721"/>
              <a:ext cx="717041" cy="547007"/>
              <a:chOff x="0" y="0"/>
              <a:chExt cx="406400" cy="310029"/>
            </a:xfrm>
          </p:grpSpPr>
          <p:sp>
            <p:nvSpPr>
              <p:cNvPr name="Freeform 30" id="3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1" id="3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2148492" y="157334"/>
              <a:ext cx="2371058" cy="865780"/>
              <a:chOff x="0" y="0"/>
              <a:chExt cx="976854" cy="356694"/>
            </a:xfrm>
          </p:grpSpPr>
          <p:sp>
            <p:nvSpPr>
              <p:cNvPr name="Freeform 33" id="33"/>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4" id="34"/>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5" id="35"/>
            <p:cNvGrpSpPr/>
            <p:nvPr/>
          </p:nvGrpSpPr>
          <p:grpSpPr>
            <a:xfrm rot="0">
              <a:off x="5211191" y="131934"/>
              <a:ext cx="2347363" cy="865780"/>
              <a:chOff x="0" y="0"/>
              <a:chExt cx="1026925" cy="378762"/>
            </a:xfrm>
          </p:grpSpPr>
          <p:sp>
            <p:nvSpPr>
              <p:cNvPr name="Freeform 36" id="36"/>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7" id="37"/>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8" id="38"/>
            <p:cNvGrpSpPr/>
            <p:nvPr/>
          </p:nvGrpSpPr>
          <p:grpSpPr>
            <a:xfrm rot="0">
              <a:off x="11405950" y="157334"/>
              <a:ext cx="2112654" cy="865780"/>
              <a:chOff x="0" y="0"/>
              <a:chExt cx="1023024" cy="419242"/>
            </a:xfrm>
          </p:grpSpPr>
          <p:sp>
            <p:nvSpPr>
              <p:cNvPr name="Freeform 39" id="39"/>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40" id="40"/>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1" id="41"/>
            <p:cNvGrpSpPr/>
            <p:nvPr/>
          </p:nvGrpSpPr>
          <p:grpSpPr>
            <a:xfrm rot="0">
              <a:off x="14407717" y="157334"/>
              <a:ext cx="2597200" cy="865780"/>
              <a:chOff x="0" y="0"/>
              <a:chExt cx="1136224" cy="378762"/>
            </a:xfrm>
          </p:grpSpPr>
          <p:sp>
            <p:nvSpPr>
              <p:cNvPr name="Freeform 42" id="4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3" id="4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4" id="44"/>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5" id="45"/>
            <p:cNvGrpSpPr/>
            <p:nvPr/>
          </p:nvGrpSpPr>
          <p:grpSpPr>
            <a:xfrm rot="0">
              <a:off x="7571255" y="348017"/>
              <a:ext cx="717041" cy="547007"/>
              <a:chOff x="0" y="0"/>
              <a:chExt cx="406400" cy="310029"/>
            </a:xfrm>
          </p:grpSpPr>
          <p:sp>
            <p:nvSpPr>
              <p:cNvPr name="Freeform 46" id="46"/>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7" id="47"/>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13518604" y="316721"/>
              <a:ext cx="717041" cy="547007"/>
              <a:chOff x="0" y="0"/>
              <a:chExt cx="406400" cy="310029"/>
            </a:xfrm>
          </p:grpSpPr>
          <p:sp>
            <p:nvSpPr>
              <p:cNvPr name="Freeform 49" id="4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0" id="5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2" id="52"/>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3" id="53"/>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4" id="54"/>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5">
                <a:alphaModFix amt="78000"/>
              </a:blip>
              <a:stretch>
                <a:fillRect l="0" t="-20314" r="0" b="-30464"/>
              </a:stretch>
            </a:blipFill>
            <a:ln cap="sq">
              <a:noFill/>
              <a:prstDash val="solid"/>
              <a:miter/>
            </a:ln>
          </p:spPr>
        </p:sp>
        <p:grpSp>
          <p:nvGrpSpPr>
            <p:cNvPr name="Group 55" id="55"/>
            <p:cNvGrpSpPr/>
            <p:nvPr/>
          </p:nvGrpSpPr>
          <p:grpSpPr>
            <a:xfrm rot="0">
              <a:off x="17106518" y="285425"/>
              <a:ext cx="717041" cy="547007"/>
              <a:chOff x="0" y="0"/>
              <a:chExt cx="406400" cy="310029"/>
            </a:xfrm>
          </p:grpSpPr>
          <p:sp>
            <p:nvSpPr>
              <p:cNvPr name="Freeform 56" id="56"/>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7" id="57"/>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8387516" y="157334"/>
              <a:ext cx="2347363" cy="865780"/>
              <a:chOff x="0" y="0"/>
              <a:chExt cx="1026925" cy="378762"/>
            </a:xfrm>
          </p:grpSpPr>
          <p:sp>
            <p:nvSpPr>
              <p:cNvPr name="Freeform 59" id="59"/>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0" id="60"/>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1" id="61"/>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2" id="62"/>
            <p:cNvGrpSpPr/>
            <p:nvPr/>
          </p:nvGrpSpPr>
          <p:grpSpPr>
            <a:xfrm rot="0">
              <a:off x="10693859" y="291321"/>
              <a:ext cx="717041" cy="547007"/>
              <a:chOff x="0" y="0"/>
              <a:chExt cx="406400" cy="310029"/>
            </a:xfrm>
          </p:grpSpPr>
          <p:sp>
            <p:nvSpPr>
              <p:cNvPr name="Freeform 63" id="6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4" id="6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5" id="65"/>
            <p:cNvGrpSpPr/>
            <p:nvPr/>
          </p:nvGrpSpPr>
          <p:grpSpPr>
            <a:xfrm rot="0">
              <a:off x="17937859" y="131934"/>
              <a:ext cx="2597200" cy="865780"/>
              <a:chOff x="0" y="0"/>
              <a:chExt cx="1136224" cy="378762"/>
            </a:xfrm>
          </p:grpSpPr>
          <p:sp>
            <p:nvSpPr>
              <p:cNvPr name="Freeform 66" id="66"/>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7" id="67"/>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8" id="68"/>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69" id="69"/>
            <p:cNvGrpSpPr/>
            <p:nvPr/>
          </p:nvGrpSpPr>
          <p:grpSpPr>
            <a:xfrm rot="0">
              <a:off x="20662059" y="278621"/>
              <a:ext cx="717041" cy="547007"/>
              <a:chOff x="0" y="0"/>
              <a:chExt cx="406400" cy="310029"/>
            </a:xfrm>
          </p:grpSpPr>
          <p:sp>
            <p:nvSpPr>
              <p:cNvPr name="Freeform 70" id="7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1" id="7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2" id="72"/>
            <p:cNvGrpSpPr/>
            <p:nvPr/>
          </p:nvGrpSpPr>
          <p:grpSpPr>
            <a:xfrm rot="0">
              <a:off x="21556900" y="126038"/>
              <a:ext cx="2597200" cy="865780"/>
              <a:chOff x="0" y="0"/>
              <a:chExt cx="1136224" cy="378762"/>
            </a:xfrm>
          </p:grpSpPr>
          <p:sp>
            <p:nvSpPr>
              <p:cNvPr name="Freeform 73" id="7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4" id="7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5" id="75"/>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7536" y="1624643"/>
            <a:ext cx="7531349" cy="714902"/>
            <a:chOff x="0" y="0"/>
            <a:chExt cx="1983565" cy="188287"/>
          </a:xfrm>
        </p:grpSpPr>
        <p:sp>
          <p:nvSpPr>
            <p:cNvPr name="Freeform 6" id="6"/>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7" id="7"/>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350" y="2499883"/>
            <a:ext cx="11956395" cy="3152752"/>
            <a:chOff x="0" y="0"/>
            <a:chExt cx="3362077" cy="886538"/>
          </a:xfrm>
        </p:grpSpPr>
        <p:sp>
          <p:nvSpPr>
            <p:cNvPr name="Freeform 9" id="9"/>
            <p:cNvSpPr/>
            <p:nvPr/>
          </p:nvSpPr>
          <p:spPr>
            <a:xfrm flipH="false" flipV="false" rot="0">
              <a:off x="0" y="0"/>
              <a:ext cx="3362077" cy="886538"/>
            </a:xfrm>
            <a:custGeom>
              <a:avLst/>
              <a:gdLst/>
              <a:ahLst/>
              <a:cxnLst/>
              <a:rect r="r" b="b" t="t" l="l"/>
              <a:pathLst>
                <a:path h="886538" w="3362077">
                  <a:moveTo>
                    <a:pt x="33023" y="0"/>
                  </a:moveTo>
                  <a:lnTo>
                    <a:pt x="3329054" y="0"/>
                  </a:lnTo>
                  <a:cubicBezTo>
                    <a:pt x="3347292" y="0"/>
                    <a:pt x="3362077" y="14785"/>
                    <a:pt x="3362077" y="33023"/>
                  </a:cubicBezTo>
                  <a:lnTo>
                    <a:pt x="3362077" y="853514"/>
                  </a:lnTo>
                  <a:cubicBezTo>
                    <a:pt x="3362077" y="862273"/>
                    <a:pt x="3358598" y="870672"/>
                    <a:pt x="3352405" y="876865"/>
                  </a:cubicBezTo>
                  <a:cubicBezTo>
                    <a:pt x="3346212" y="883058"/>
                    <a:pt x="3337812" y="886538"/>
                    <a:pt x="3329054" y="886538"/>
                  </a:cubicBezTo>
                  <a:lnTo>
                    <a:pt x="33023" y="886538"/>
                  </a:lnTo>
                  <a:cubicBezTo>
                    <a:pt x="14785" y="886538"/>
                    <a:pt x="0" y="871753"/>
                    <a:pt x="0" y="853514"/>
                  </a:cubicBezTo>
                  <a:lnTo>
                    <a:pt x="0" y="33023"/>
                  </a:lnTo>
                  <a:cubicBezTo>
                    <a:pt x="0" y="14785"/>
                    <a:pt x="14785" y="0"/>
                    <a:pt x="33023" y="0"/>
                  </a:cubicBezTo>
                  <a:close/>
                </a:path>
              </a:pathLst>
            </a:custGeom>
            <a:solidFill>
              <a:srgbClr val="FFF4E3"/>
            </a:solidFill>
          </p:spPr>
        </p:sp>
        <p:sp>
          <p:nvSpPr>
            <p:cNvPr name="TextBox 10" id="10"/>
            <p:cNvSpPr txBox="true"/>
            <p:nvPr/>
          </p:nvSpPr>
          <p:spPr>
            <a:xfrm>
              <a:off x="0" y="-38100"/>
              <a:ext cx="3362077" cy="924638"/>
            </a:xfrm>
            <a:prstGeom prst="rect">
              <a:avLst/>
            </a:prstGeom>
          </p:spPr>
          <p:txBody>
            <a:bodyPr anchor="ctr" rtlCol="false" tIns="47581" lIns="47581" bIns="47581" rIns="47581"/>
            <a:lstStyle/>
            <a:p>
              <a:pPr algn="l">
                <a:lnSpc>
                  <a:spcPts val="2659"/>
                </a:lnSpc>
              </a:pPr>
            </a:p>
          </p:txBody>
        </p:sp>
      </p:grpSp>
      <p:grpSp>
        <p:nvGrpSpPr>
          <p:cNvPr name="Group 11" id="11"/>
          <p:cNvGrpSpPr/>
          <p:nvPr/>
        </p:nvGrpSpPr>
        <p:grpSpPr>
          <a:xfrm rot="0">
            <a:off x="133350" y="6718345"/>
            <a:ext cx="11798927" cy="2510738"/>
            <a:chOff x="0" y="0"/>
            <a:chExt cx="3317797" cy="706007"/>
          </a:xfrm>
        </p:grpSpPr>
        <p:sp>
          <p:nvSpPr>
            <p:cNvPr name="Freeform 12" id="12"/>
            <p:cNvSpPr/>
            <p:nvPr/>
          </p:nvSpPr>
          <p:spPr>
            <a:xfrm flipH="false" flipV="false" rot="0">
              <a:off x="0" y="0"/>
              <a:ext cx="3317797" cy="706007"/>
            </a:xfrm>
            <a:custGeom>
              <a:avLst/>
              <a:gdLst/>
              <a:ahLst/>
              <a:cxnLst/>
              <a:rect r="r" b="b" t="t" l="l"/>
              <a:pathLst>
                <a:path h="706007" w="3317797">
                  <a:moveTo>
                    <a:pt x="33464" y="0"/>
                  </a:moveTo>
                  <a:lnTo>
                    <a:pt x="3284334" y="0"/>
                  </a:lnTo>
                  <a:cubicBezTo>
                    <a:pt x="3302815" y="0"/>
                    <a:pt x="3317797" y="14982"/>
                    <a:pt x="3317797" y="33464"/>
                  </a:cubicBezTo>
                  <a:lnTo>
                    <a:pt x="3317797" y="672543"/>
                  </a:lnTo>
                  <a:cubicBezTo>
                    <a:pt x="3317797" y="691024"/>
                    <a:pt x="3302815" y="706007"/>
                    <a:pt x="3284334" y="706007"/>
                  </a:cubicBezTo>
                  <a:lnTo>
                    <a:pt x="33464" y="706007"/>
                  </a:lnTo>
                  <a:cubicBezTo>
                    <a:pt x="14982" y="706007"/>
                    <a:pt x="0" y="691024"/>
                    <a:pt x="0" y="672543"/>
                  </a:cubicBezTo>
                  <a:lnTo>
                    <a:pt x="0" y="33464"/>
                  </a:lnTo>
                  <a:cubicBezTo>
                    <a:pt x="0" y="14982"/>
                    <a:pt x="14982" y="0"/>
                    <a:pt x="33464" y="0"/>
                  </a:cubicBezTo>
                  <a:close/>
                </a:path>
              </a:pathLst>
            </a:custGeom>
            <a:solidFill>
              <a:srgbClr val="FFF4E3"/>
            </a:solidFill>
          </p:spPr>
        </p:sp>
        <p:sp>
          <p:nvSpPr>
            <p:cNvPr name="TextBox 13" id="13"/>
            <p:cNvSpPr txBox="true"/>
            <p:nvPr/>
          </p:nvSpPr>
          <p:spPr>
            <a:xfrm>
              <a:off x="0" y="-38100"/>
              <a:ext cx="3317797" cy="744107"/>
            </a:xfrm>
            <a:prstGeom prst="rect">
              <a:avLst/>
            </a:prstGeom>
          </p:spPr>
          <p:txBody>
            <a:bodyPr anchor="ctr" rtlCol="false" tIns="47581" lIns="47581" bIns="47581" rIns="47581"/>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 Brands using blockchain for</a:t>
              </a:r>
              <a:r>
                <a:rPr lang="en-US" b="true" sz="1899">
                  <a:solidFill>
                    <a:srgbClr val="643513"/>
                  </a:solidFill>
                  <a:latin typeface="Canva Sans Bold"/>
                  <a:ea typeface="Canva Sans Bold"/>
                  <a:cs typeface="Canva Sans Bold"/>
                  <a:sym typeface="Canva Sans Bold"/>
                </a:rPr>
                <a:t> supply chain transparency </a:t>
              </a:r>
              <a:r>
                <a:rPr lang="en-US" sz="1899">
                  <a:solidFill>
                    <a:srgbClr val="643513"/>
                  </a:solidFill>
                  <a:latin typeface="Canva Sans"/>
                  <a:ea typeface="Canva Sans"/>
                  <a:cs typeface="Canva Sans"/>
                  <a:sym typeface="Canva Sans"/>
                </a:rPr>
                <a:t>report up to a</a:t>
              </a:r>
              <a:r>
                <a:rPr lang="en-US" b="true" sz="1899">
                  <a:solidFill>
                    <a:srgbClr val="643513"/>
                  </a:solidFill>
                  <a:latin typeface="Canva Sans Bold"/>
                  <a:ea typeface="Canva Sans Bold"/>
                  <a:cs typeface="Canva Sans Bold"/>
                  <a:sym typeface="Canva Sans Bold"/>
                </a:rPr>
                <a:t> 20% increase in customer retention</a:t>
              </a:r>
              <a:r>
                <a:rPr lang="en-US" sz="1899">
                  <a:solidFill>
                    <a:srgbClr val="643513"/>
                  </a:solidFill>
                  <a:latin typeface="Canva Sans"/>
                  <a:ea typeface="Canva Sans"/>
                  <a:cs typeface="Canva Sans"/>
                  <a:sym typeface="Canva Sans"/>
                </a:rPr>
                <a:t> and a 15-20% boost in sales from ethically conscious consumers.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AI-driven demand forecasting can reduce inventory holding costs by 10-30%, while</a:t>
              </a:r>
              <a:r>
                <a:rPr lang="en-US" b="true" sz="1899">
                  <a:solidFill>
                    <a:srgbClr val="643513"/>
                  </a:solidFill>
                  <a:latin typeface="Canva Sans Bold"/>
                  <a:ea typeface="Canva Sans Bold"/>
                  <a:cs typeface="Canva Sans Bold"/>
                  <a:sym typeface="Canva Sans Bold"/>
                </a:rPr>
                <a:t> improving stock availability by 5-10%,</a:t>
              </a:r>
              <a:r>
                <a:rPr lang="en-US" sz="1899">
                  <a:solidFill>
                    <a:srgbClr val="643513"/>
                  </a:solidFill>
                  <a:latin typeface="Canva Sans"/>
                  <a:ea typeface="Canva Sans"/>
                  <a:cs typeface="Canva Sans"/>
                  <a:sym typeface="Canva Sans"/>
                </a:rPr>
                <a:t> leading to a long-term revenue by </a:t>
              </a:r>
              <a:r>
                <a:rPr lang="en-US" b="true" sz="1899">
                  <a:solidFill>
                    <a:srgbClr val="643513"/>
                  </a:solidFill>
                  <a:latin typeface="Canva Sans Bold"/>
                  <a:ea typeface="Canva Sans Bold"/>
                  <a:cs typeface="Canva Sans Bold"/>
                  <a:sym typeface="Canva Sans Bold"/>
                </a:rPr>
                <a:t>10-20% per user</a:t>
              </a:r>
              <a:r>
                <a:rPr lang="en-US" sz="1899">
                  <a:solidFill>
                    <a:srgbClr val="643513"/>
                  </a:solidFill>
                  <a:latin typeface="Canva Sans"/>
                  <a:ea typeface="Canva Sans"/>
                  <a:cs typeface="Canva Sans"/>
                  <a:sym typeface="Canva Sans"/>
                </a:rPr>
                <a:t>.</a:t>
              </a:r>
              <a:r>
                <a:rPr lang="en-US" b="true" sz="1899">
                  <a:solidFill>
                    <a:srgbClr val="643513"/>
                  </a:solidFill>
                  <a:latin typeface="Canva Sans Bold"/>
                  <a:ea typeface="Canva Sans Bold"/>
                  <a:cs typeface="Canva Sans Bold"/>
                  <a:sym typeface="Canva Sans Bold"/>
                </a:rPr>
                <a:t>.</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Fair wages and sustainable practices can boost supplier productivity by 15-20%, while reducing supply chain disruptions by 30%, resulting in</a:t>
              </a:r>
              <a:r>
                <a:rPr lang="en-US" b="true" sz="1899">
                  <a:solidFill>
                    <a:srgbClr val="643513"/>
                  </a:solidFill>
                  <a:latin typeface="Canva Sans Bold"/>
                  <a:ea typeface="Canva Sans Bold"/>
                  <a:cs typeface="Canva Sans Bold"/>
                  <a:sym typeface="Canva Sans Bold"/>
                </a:rPr>
                <a:t> cost savings of up to 10% annually.</a:t>
              </a:r>
            </a:p>
          </p:txBody>
        </p:sp>
      </p:grpSp>
      <p:grpSp>
        <p:nvGrpSpPr>
          <p:cNvPr name="Group 14" id="14"/>
          <p:cNvGrpSpPr/>
          <p:nvPr/>
        </p:nvGrpSpPr>
        <p:grpSpPr>
          <a:xfrm rot="0">
            <a:off x="-167008" y="9482382"/>
            <a:ext cx="18622015" cy="2200743"/>
            <a:chOff x="0" y="0"/>
            <a:chExt cx="24829354" cy="2934323"/>
          </a:xfrm>
        </p:grpSpPr>
        <p:grpSp>
          <p:nvGrpSpPr>
            <p:cNvPr name="Group 15" id="15"/>
            <p:cNvGrpSpPr/>
            <p:nvPr/>
          </p:nvGrpSpPr>
          <p:grpSpPr>
            <a:xfrm rot="0">
              <a:off x="0" y="0"/>
              <a:ext cx="24829354" cy="2934323"/>
              <a:chOff x="0" y="0"/>
              <a:chExt cx="4904564" cy="579619"/>
            </a:xfrm>
          </p:grpSpPr>
          <p:sp>
            <p:nvSpPr>
              <p:cNvPr name="Freeform 16" id="1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17" id="1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519550" y="316721"/>
              <a:ext cx="717041" cy="547007"/>
              <a:chOff x="0" y="0"/>
              <a:chExt cx="406400" cy="310029"/>
            </a:xfrm>
          </p:grpSpPr>
          <p:sp>
            <p:nvSpPr>
              <p:cNvPr name="Freeform 19" id="1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20" id="2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148492" y="157334"/>
              <a:ext cx="2371058" cy="865780"/>
              <a:chOff x="0" y="0"/>
              <a:chExt cx="976854" cy="356694"/>
            </a:xfrm>
          </p:grpSpPr>
          <p:sp>
            <p:nvSpPr>
              <p:cNvPr name="Freeform 22" id="22"/>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23" id="23"/>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24" id="24"/>
            <p:cNvGrpSpPr/>
            <p:nvPr/>
          </p:nvGrpSpPr>
          <p:grpSpPr>
            <a:xfrm rot="0">
              <a:off x="5211191" y="131934"/>
              <a:ext cx="2347363" cy="865780"/>
              <a:chOff x="0" y="0"/>
              <a:chExt cx="1026925" cy="378762"/>
            </a:xfrm>
          </p:grpSpPr>
          <p:sp>
            <p:nvSpPr>
              <p:cNvPr name="Freeform 25" id="25"/>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26" id="26"/>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27" id="27"/>
            <p:cNvGrpSpPr/>
            <p:nvPr/>
          </p:nvGrpSpPr>
          <p:grpSpPr>
            <a:xfrm rot="0">
              <a:off x="11405950" y="157334"/>
              <a:ext cx="2112654" cy="865780"/>
              <a:chOff x="0" y="0"/>
              <a:chExt cx="1023024" cy="419242"/>
            </a:xfrm>
          </p:grpSpPr>
          <p:sp>
            <p:nvSpPr>
              <p:cNvPr name="Freeform 28" id="28"/>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29" id="29"/>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30" id="30"/>
            <p:cNvGrpSpPr/>
            <p:nvPr/>
          </p:nvGrpSpPr>
          <p:grpSpPr>
            <a:xfrm rot="0">
              <a:off x="14407717" y="157334"/>
              <a:ext cx="2597200" cy="865780"/>
              <a:chOff x="0" y="0"/>
              <a:chExt cx="1136224" cy="378762"/>
            </a:xfrm>
          </p:grpSpPr>
          <p:sp>
            <p:nvSpPr>
              <p:cNvPr name="Freeform 31" id="3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2" id="3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33" id="33"/>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34" id="34"/>
            <p:cNvGrpSpPr/>
            <p:nvPr/>
          </p:nvGrpSpPr>
          <p:grpSpPr>
            <a:xfrm rot="0">
              <a:off x="7571255" y="348017"/>
              <a:ext cx="717041" cy="547007"/>
              <a:chOff x="0" y="0"/>
              <a:chExt cx="406400" cy="310029"/>
            </a:xfrm>
          </p:grpSpPr>
          <p:sp>
            <p:nvSpPr>
              <p:cNvPr name="Freeform 35" id="3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6" id="3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3518604" y="316721"/>
              <a:ext cx="717041" cy="547007"/>
              <a:chOff x="0" y="0"/>
              <a:chExt cx="406400" cy="310029"/>
            </a:xfrm>
          </p:grpSpPr>
          <p:sp>
            <p:nvSpPr>
              <p:cNvPr name="Freeform 38" id="3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9" id="3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41" id="41"/>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42" id="42"/>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43" id="43"/>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2">
                <a:alphaModFix amt="78000"/>
              </a:blip>
              <a:stretch>
                <a:fillRect l="0" t="-20314" r="0" b="-30464"/>
              </a:stretch>
            </a:blipFill>
            <a:ln cap="sq">
              <a:noFill/>
              <a:prstDash val="solid"/>
              <a:miter/>
            </a:ln>
          </p:spPr>
        </p:sp>
        <p:grpSp>
          <p:nvGrpSpPr>
            <p:cNvPr name="Group 44" id="44"/>
            <p:cNvGrpSpPr/>
            <p:nvPr/>
          </p:nvGrpSpPr>
          <p:grpSpPr>
            <a:xfrm rot="0">
              <a:off x="17106518" y="285425"/>
              <a:ext cx="717041" cy="547007"/>
              <a:chOff x="0" y="0"/>
              <a:chExt cx="406400" cy="310029"/>
            </a:xfrm>
          </p:grpSpPr>
          <p:sp>
            <p:nvSpPr>
              <p:cNvPr name="Freeform 45" id="4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6" id="4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8387516" y="157334"/>
              <a:ext cx="2347363" cy="865780"/>
              <a:chOff x="0" y="0"/>
              <a:chExt cx="1026925" cy="378762"/>
            </a:xfrm>
          </p:grpSpPr>
          <p:sp>
            <p:nvSpPr>
              <p:cNvPr name="Freeform 48" id="48"/>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9" id="49"/>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50" id="50"/>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51" id="51"/>
            <p:cNvGrpSpPr/>
            <p:nvPr/>
          </p:nvGrpSpPr>
          <p:grpSpPr>
            <a:xfrm rot="0">
              <a:off x="10693859" y="291321"/>
              <a:ext cx="717041" cy="547007"/>
              <a:chOff x="0" y="0"/>
              <a:chExt cx="406400" cy="310029"/>
            </a:xfrm>
          </p:grpSpPr>
          <p:sp>
            <p:nvSpPr>
              <p:cNvPr name="Freeform 52" id="52"/>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3" id="53"/>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7937859" y="131934"/>
              <a:ext cx="2597200" cy="865780"/>
              <a:chOff x="0" y="0"/>
              <a:chExt cx="1136224" cy="378762"/>
            </a:xfrm>
          </p:grpSpPr>
          <p:sp>
            <p:nvSpPr>
              <p:cNvPr name="Freeform 55" id="55"/>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56" id="56"/>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57" id="57"/>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58" id="58"/>
            <p:cNvGrpSpPr/>
            <p:nvPr/>
          </p:nvGrpSpPr>
          <p:grpSpPr>
            <a:xfrm rot="0">
              <a:off x="20662059" y="278621"/>
              <a:ext cx="717041" cy="547007"/>
              <a:chOff x="0" y="0"/>
              <a:chExt cx="406400" cy="310029"/>
            </a:xfrm>
          </p:grpSpPr>
          <p:sp>
            <p:nvSpPr>
              <p:cNvPr name="Freeform 59" id="5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0" id="6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21556900" y="126038"/>
              <a:ext cx="2597200" cy="865780"/>
              <a:chOff x="0" y="0"/>
              <a:chExt cx="1136224" cy="378762"/>
            </a:xfrm>
          </p:grpSpPr>
          <p:sp>
            <p:nvSpPr>
              <p:cNvPr name="Freeform 62" id="6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3" id="6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4" id="64"/>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
        <p:nvSpPr>
          <p:cNvPr name="Freeform 65" id="65"/>
          <p:cNvSpPr/>
          <p:nvPr/>
        </p:nvSpPr>
        <p:spPr>
          <a:xfrm flipH="false" flipV="false" rot="0">
            <a:off x="12459697" y="2499883"/>
            <a:ext cx="5284207" cy="5351095"/>
          </a:xfrm>
          <a:custGeom>
            <a:avLst/>
            <a:gdLst/>
            <a:ahLst/>
            <a:cxnLst/>
            <a:rect r="r" b="b" t="t" l="l"/>
            <a:pathLst>
              <a:path h="5351095" w="5284207">
                <a:moveTo>
                  <a:pt x="0" y="0"/>
                </a:moveTo>
                <a:lnTo>
                  <a:pt x="5284207" y="0"/>
                </a:lnTo>
                <a:lnTo>
                  <a:pt x="5284207" y="5351096"/>
                </a:lnTo>
                <a:lnTo>
                  <a:pt x="0" y="5351096"/>
                </a:lnTo>
                <a:lnTo>
                  <a:pt x="0" y="0"/>
                </a:lnTo>
                <a:close/>
              </a:path>
            </a:pathLst>
          </a:custGeom>
          <a:blipFill>
            <a:blip r:embed="rId3"/>
            <a:stretch>
              <a:fillRect l="0" t="0" r="0" b="0"/>
            </a:stretch>
          </a:blipFill>
        </p:spPr>
      </p:sp>
      <p:sp>
        <p:nvSpPr>
          <p:cNvPr name="TextBox 66" id="66"/>
          <p:cNvSpPr txBox="true"/>
          <p:nvPr/>
        </p:nvSpPr>
        <p:spPr>
          <a:xfrm rot="0">
            <a:off x="428036" y="251057"/>
            <a:ext cx="15801534" cy="760097"/>
          </a:xfrm>
          <a:prstGeom prst="rect">
            <a:avLst/>
          </a:prstGeom>
        </p:spPr>
        <p:txBody>
          <a:bodyPr anchor="t" rtlCol="false" tIns="0" lIns="0" bIns="0" rIns="0">
            <a:spAutoFit/>
          </a:bodyPr>
          <a:lstStyle/>
          <a:p>
            <a:pPr algn="l">
              <a:lnSpc>
                <a:spcPts val="5879"/>
              </a:lnSpc>
              <a:spcBef>
                <a:spcPct val="0"/>
              </a:spcBef>
            </a:pPr>
            <a:r>
              <a:rPr lang="en-US" b="true" sz="4199">
                <a:solidFill>
                  <a:srgbClr val="DFD28A"/>
                </a:solidFill>
                <a:latin typeface="Lastica Bold"/>
                <a:ea typeface="Lastica Bold"/>
                <a:cs typeface="Lastica Bold"/>
                <a:sym typeface="Lastica Bold"/>
              </a:rPr>
              <a:t>Strengthen Supply Chain Operations</a:t>
            </a:r>
          </a:p>
        </p:txBody>
      </p:sp>
      <p:sp>
        <p:nvSpPr>
          <p:cNvPr name="TextBox 67" id="67"/>
          <p:cNvSpPr txBox="true"/>
          <p:nvPr/>
        </p:nvSpPr>
        <p:spPr>
          <a:xfrm rot="0">
            <a:off x="1930055" y="1694122"/>
            <a:ext cx="6873557"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INITIATIVES</a:t>
            </a:r>
          </a:p>
        </p:txBody>
      </p:sp>
      <p:grpSp>
        <p:nvGrpSpPr>
          <p:cNvPr name="Group 68" id="68"/>
          <p:cNvGrpSpPr/>
          <p:nvPr/>
        </p:nvGrpSpPr>
        <p:grpSpPr>
          <a:xfrm rot="0">
            <a:off x="237536" y="5862185"/>
            <a:ext cx="7927312" cy="714902"/>
            <a:chOff x="0" y="0"/>
            <a:chExt cx="10569749" cy="953203"/>
          </a:xfrm>
        </p:grpSpPr>
        <p:grpSp>
          <p:nvGrpSpPr>
            <p:cNvPr name="Group 69" id="69"/>
            <p:cNvGrpSpPr/>
            <p:nvPr/>
          </p:nvGrpSpPr>
          <p:grpSpPr>
            <a:xfrm rot="0">
              <a:off x="0" y="0"/>
              <a:ext cx="10041799" cy="953203"/>
              <a:chOff x="0" y="0"/>
              <a:chExt cx="1983565" cy="188287"/>
            </a:xfrm>
          </p:grpSpPr>
          <p:sp>
            <p:nvSpPr>
              <p:cNvPr name="Freeform 70" id="70"/>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71" id="71"/>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sp>
          <p:nvSpPr>
            <p:cNvPr name="TextBox 72" id="72"/>
            <p:cNvSpPr txBox="true"/>
            <p:nvPr/>
          </p:nvSpPr>
          <p:spPr>
            <a:xfrm rot="0">
              <a:off x="2887171" y="108513"/>
              <a:ext cx="7682578" cy="688552"/>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IMPACT</a:t>
              </a:r>
            </a:p>
          </p:txBody>
        </p:sp>
      </p:grpSp>
      <p:sp>
        <p:nvSpPr>
          <p:cNvPr name="TextBox 73" id="73"/>
          <p:cNvSpPr txBox="true"/>
          <p:nvPr/>
        </p:nvSpPr>
        <p:spPr>
          <a:xfrm rot="0">
            <a:off x="443706" y="2662420"/>
            <a:ext cx="11646040" cy="2990215"/>
          </a:xfrm>
          <a:prstGeom prst="rect">
            <a:avLst/>
          </a:prstGeom>
        </p:spPr>
        <p:txBody>
          <a:bodyPr anchor="t" rtlCol="false" tIns="0" lIns="0" bIns="0" rIns="0">
            <a:spAutoFit/>
          </a:bodyPr>
          <a:lstStyle/>
          <a:p>
            <a:pPr algn="l" marL="410209" indent="-205105" lvl="1">
              <a:lnSpc>
                <a:spcPts val="2659"/>
              </a:lnSpc>
              <a:spcBef>
                <a:spcPct val="0"/>
              </a:spcBef>
              <a:buFont typeface="Arial"/>
              <a:buChar char="•"/>
            </a:pPr>
            <a:r>
              <a:rPr lang="en-US" b="true" sz="1899">
                <a:solidFill>
                  <a:srgbClr val="643513"/>
                </a:solidFill>
                <a:latin typeface="Canva Sans Bold"/>
                <a:ea typeface="Canva Sans Bold"/>
                <a:cs typeface="Canva Sans Bold"/>
                <a:sym typeface="Canva Sans Bold"/>
              </a:rPr>
              <a:t>Ethical S</a:t>
            </a:r>
            <a:r>
              <a:rPr lang="en-US" b="true" sz="1899">
                <a:solidFill>
                  <a:srgbClr val="643513"/>
                </a:solidFill>
                <a:latin typeface="Canva Sans Bold"/>
                <a:ea typeface="Canva Sans Bold"/>
                <a:cs typeface="Canva Sans Bold"/>
                <a:sym typeface="Canva Sans Bold"/>
              </a:rPr>
              <a:t>ourcing and Transparency</a:t>
            </a:r>
            <a:r>
              <a:rPr lang="en-US" sz="1899">
                <a:solidFill>
                  <a:srgbClr val="643513"/>
                </a:solidFill>
                <a:latin typeface="Canva Sans"/>
                <a:ea typeface="Canva Sans"/>
                <a:cs typeface="Canva Sans"/>
                <a:sym typeface="Canva Sans"/>
              </a:rPr>
              <a:t>: Use blockchain technology to provide traceability of ingredients from sourcing to finished products, building trust with consumers</a:t>
            </a:r>
          </a:p>
          <a:p>
            <a:pPr algn="l" marL="410209" indent="-205105" lvl="1">
              <a:lnSpc>
                <a:spcPts val="2659"/>
              </a:lnSpc>
              <a:spcBef>
                <a:spcPct val="0"/>
              </a:spcBef>
              <a:buFont typeface="Arial"/>
              <a:buChar char="•"/>
            </a:pPr>
            <a:r>
              <a:rPr lang="en-US" sz="1899">
                <a:solidFill>
                  <a:srgbClr val="643513"/>
                </a:solidFill>
                <a:latin typeface="Canva Sans"/>
                <a:ea typeface="Canva Sans"/>
                <a:cs typeface="Canva Sans"/>
                <a:sym typeface="Canva Sans"/>
              </a:rPr>
              <a:t>Implement </a:t>
            </a:r>
            <a:r>
              <a:rPr lang="en-US" b="true" sz="1899">
                <a:solidFill>
                  <a:srgbClr val="643513"/>
                </a:solidFill>
                <a:latin typeface="Canva Sans Bold"/>
                <a:ea typeface="Canva Sans Bold"/>
                <a:cs typeface="Canva Sans Bold"/>
                <a:sym typeface="Canva Sans Bold"/>
              </a:rPr>
              <a:t>AI-driven demand forecasting tools</a:t>
            </a:r>
            <a:r>
              <a:rPr lang="en-US" sz="1899">
                <a:solidFill>
                  <a:srgbClr val="643513"/>
                </a:solidFill>
                <a:latin typeface="Canva Sans"/>
                <a:ea typeface="Canva Sans"/>
                <a:cs typeface="Canva Sans"/>
                <a:sym typeface="Canva Sans"/>
              </a:rPr>
              <a:t> to ensure optimal inventory levels across stores and e-commerce channels.</a:t>
            </a:r>
          </a:p>
          <a:p>
            <a:pPr algn="l" marL="410209" indent="-205105" lvl="1">
              <a:lnSpc>
                <a:spcPts val="2659"/>
              </a:lnSpc>
              <a:spcBef>
                <a:spcPct val="0"/>
              </a:spcBef>
              <a:buFont typeface="Arial"/>
              <a:buChar char="•"/>
            </a:pPr>
            <a:r>
              <a:rPr lang="en-US" b="true" sz="1899">
                <a:solidFill>
                  <a:srgbClr val="643513"/>
                </a:solidFill>
                <a:latin typeface="Canva Sans Bold"/>
                <a:ea typeface="Canva Sans Bold"/>
                <a:cs typeface="Canva Sans Bold"/>
                <a:sym typeface="Canva Sans Bold"/>
              </a:rPr>
              <a:t>Strengthen Supplier Relationships</a:t>
            </a:r>
            <a:r>
              <a:rPr lang="en-US" sz="1899">
                <a:solidFill>
                  <a:srgbClr val="643513"/>
                </a:solidFill>
                <a:latin typeface="Canva Sans"/>
                <a:ea typeface="Canva Sans"/>
                <a:cs typeface="Canva Sans"/>
                <a:sym typeface="Canva Sans"/>
              </a:rPr>
              <a:t>: Partner with ethical suppliers, especially in regions where The Body Shop sources raw materials (e.g., shea butter from Ghana or tea tree oil from Kenya). Work closely with suppliers to ensure fair wages, safe working conditions, and sustainable farming practices and give them a legal contract and not just dependency on trust.</a:t>
            </a:r>
          </a:p>
          <a:p>
            <a:pPr algn="l">
              <a:lnSpc>
                <a:spcPts val="265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7628" y="1871277"/>
            <a:ext cx="7435673" cy="7463661"/>
          </a:xfrm>
          <a:custGeom>
            <a:avLst/>
            <a:gdLst/>
            <a:ahLst/>
            <a:cxnLst/>
            <a:rect r="r" b="b" t="t" l="l"/>
            <a:pathLst>
              <a:path h="7463661" w="7435673">
                <a:moveTo>
                  <a:pt x="0" y="0"/>
                </a:moveTo>
                <a:lnTo>
                  <a:pt x="7435673" y="0"/>
                </a:lnTo>
                <a:lnTo>
                  <a:pt x="7435673" y="7463661"/>
                </a:lnTo>
                <a:lnTo>
                  <a:pt x="0" y="74636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679684"/>
            <a:ext cx="18622015" cy="2200743"/>
            <a:chOff x="0" y="0"/>
            <a:chExt cx="4904564" cy="579619"/>
          </a:xfrm>
        </p:grpSpPr>
        <p:sp>
          <p:nvSpPr>
            <p:cNvPr name="Freeform 4" id="4"/>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5" id="5"/>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H="true">
            <a:off x="4474222" y="1871277"/>
            <a:ext cx="3244542" cy="6442624"/>
          </a:xfrm>
          <a:prstGeom prst="line">
            <a:avLst/>
          </a:prstGeom>
          <a:ln cap="flat" w="38100">
            <a:solidFill>
              <a:srgbClr val="000000"/>
            </a:solidFill>
            <a:prstDash val="sysDot"/>
            <a:headEnd type="none" len="sm" w="sm"/>
            <a:tailEnd type="arrow" len="sm" w="med"/>
          </a:ln>
        </p:spPr>
      </p:sp>
      <p:sp>
        <p:nvSpPr>
          <p:cNvPr name="Freeform 7" id="7"/>
          <p:cNvSpPr/>
          <p:nvPr/>
        </p:nvSpPr>
        <p:spPr>
          <a:xfrm flipH="false" flipV="false" rot="0">
            <a:off x="7552351" y="2127174"/>
            <a:ext cx="508078" cy="399477"/>
          </a:xfrm>
          <a:custGeom>
            <a:avLst/>
            <a:gdLst/>
            <a:ahLst/>
            <a:cxnLst/>
            <a:rect r="r" b="b" t="t" l="l"/>
            <a:pathLst>
              <a:path h="399477" w="508078">
                <a:moveTo>
                  <a:pt x="0" y="0"/>
                </a:moveTo>
                <a:lnTo>
                  <a:pt x="508078" y="0"/>
                </a:lnTo>
                <a:lnTo>
                  <a:pt x="508078" y="399476"/>
                </a:lnTo>
                <a:lnTo>
                  <a:pt x="0" y="3994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991498" y="3247565"/>
            <a:ext cx="530377" cy="485940"/>
          </a:xfrm>
          <a:custGeom>
            <a:avLst/>
            <a:gdLst/>
            <a:ahLst/>
            <a:cxnLst/>
            <a:rect r="r" b="b" t="t" l="l"/>
            <a:pathLst>
              <a:path h="485940" w="530377">
                <a:moveTo>
                  <a:pt x="0" y="0"/>
                </a:moveTo>
                <a:lnTo>
                  <a:pt x="530377" y="0"/>
                </a:lnTo>
                <a:lnTo>
                  <a:pt x="530377" y="485940"/>
                </a:lnTo>
                <a:lnTo>
                  <a:pt x="0" y="4859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411664" y="4201160"/>
            <a:ext cx="407602" cy="492571"/>
          </a:xfrm>
          <a:custGeom>
            <a:avLst/>
            <a:gdLst/>
            <a:ahLst/>
            <a:cxnLst/>
            <a:rect r="r" b="b" t="t" l="l"/>
            <a:pathLst>
              <a:path h="492571" w="407602">
                <a:moveTo>
                  <a:pt x="0" y="0"/>
                </a:moveTo>
                <a:lnTo>
                  <a:pt x="407602" y="0"/>
                </a:lnTo>
                <a:lnTo>
                  <a:pt x="407602" y="492570"/>
                </a:lnTo>
                <a:lnTo>
                  <a:pt x="0" y="4925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825355" y="7582309"/>
            <a:ext cx="344865" cy="449468"/>
          </a:xfrm>
          <a:custGeom>
            <a:avLst/>
            <a:gdLst/>
            <a:ahLst/>
            <a:cxnLst/>
            <a:rect r="r" b="b" t="t" l="l"/>
            <a:pathLst>
              <a:path h="449468" w="344865">
                <a:moveTo>
                  <a:pt x="0" y="0"/>
                </a:moveTo>
                <a:lnTo>
                  <a:pt x="344865" y="0"/>
                </a:lnTo>
                <a:lnTo>
                  <a:pt x="344865" y="449469"/>
                </a:lnTo>
                <a:lnTo>
                  <a:pt x="0" y="4494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365140" y="6545430"/>
            <a:ext cx="387667" cy="449468"/>
          </a:xfrm>
          <a:custGeom>
            <a:avLst/>
            <a:gdLst/>
            <a:ahLst/>
            <a:cxnLst/>
            <a:rect r="r" b="b" t="t" l="l"/>
            <a:pathLst>
              <a:path h="449468" w="387667">
                <a:moveTo>
                  <a:pt x="0" y="0"/>
                </a:moveTo>
                <a:lnTo>
                  <a:pt x="387667" y="0"/>
                </a:lnTo>
                <a:lnTo>
                  <a:pt x="387667" y="449468"/>
                </a:lnTo>
                <a:lnTo>
                  <a:pt x="0" y="4494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5847234" y="5419297"/>
            <a:ext cx="463337" cy="455105"/>
          </a:xfrm>
          <a:custGeom>
            <a:avLst/>
            <a:gdLst/>
            <a:ahLst/>
            <a:cxnLst/>
            <a:rect r="r" b="b" t="t" l="l"/>
            <a:pathLst>
              <a:path h="455105" w="463337">
                <a:moveTo>
                  <a:pt x="0" y="0"/>
                </a:moveTo>
                <a:lnTo>
                  <a:pt x="463337" y="0"/>
                </a:lnTo>
                <a:lnTo>
                  <a:pt x="463337" y="455105"/>
                </a:lnTo>
                <a:lnTo>
                  <a:pt x="0" y="455105"/>
                </a:lnTo>
                <a:lnTo>
                  <a:pt x="0" y="0"/>
                </a:lnTo>
                <a:close/>
              </a:path>
            </a:pathLst>
          </a:custGeom>
          <a:blipFill>
            <a:blip r:embed="rId14"/>
            <a:stretch>
              <a:fillRect l="0" t="0" r="0" b="0"/>
            </a:stretch>
          </a:blipFill>
        </p:spPr>
      </p:sp>
      <p:sp>
        <p:nvSpPr>
          <p:cNvPr name="TextBox 13" id="13"/>
          <p:cNvSpPr txBox="true"/>
          <p:nvPr/>
        </p:nvSpPr>
        <p:spPr>
          <a:xfrm rot="0">
            <a:off x="0" y="460375"/>
            <a:ext cx="14766079"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Customer Social Media Engagement</a:t>
            </a:r>
          </a:p>
        </p:txBody>
      </p:sp>
      <p:sp>
        <p:nvSpPr>
          <p:cNvPr name="TextBox 14" id="14"/>
          <p:cNvSpPr txBox="true"/>
          <p:nvPr/>
        </p:nvSpPr>
        <p:spPr>
          <a:xfrm rot="0">
            <a:off x="2197554" y="1878284"/>
            <a:ext cx="3211354" cy="811532"/>
          </a:xfrm>
          <a:prstGeom prst="rect">
            <a:avLst/>
          </a:prstGeom>
        </p:spPr>
        <p:txBody>
          <a:bodyPr anchor="t" rtlCol="false" tIns="0" lIns="0" bIns="0" rIns="0">
            <a:spAutoFit/>
          </a:bodyPr>
          <a:lstStyle/>
          <a:p>
            <a:pPr algn="ctr">
              <a:lnSpc>
                <a:spcPts val="6719"/>
              </a:lnSpc>
              <a:spcBef>
                <a:spcPct val="0"/>
              </a:spcBef>
            </a:pPr>
            <a:r>
              <a:rPr lang="en-US" b="true" sz="4799">
                <a:solidFill>
                  <a:srgbClr val="FFFFFF"/>
                </a:solidFill>
                <a:latin typeface="Canva Sans Bold"/>
                <a:ea typeface="Canva Sans Bold"/>
                <a:cs typeface="Canva Sans Bold"/>
                <a:sym typeface="Canva Sans Bold"/>
              </a:rPr>
              <a:t>Awareness</a:t>
            </a:r>
          </a:p>
        </p:txBody>
      </p:sp>
      <p:sp>
        <p:nvSpPr>
          <p:cNvPr name="TextBox 15" id="15"/>
          <p:cNvSpPr txBox="true"/>
          <p:nvPr/>
        </p:nvSpPr>
        <p:spPr>
          <a:xfrm rot="0">
            <a:off x="2180706" y="3009176"/>
            <a:ext cx="3245048" cy="712472"/>
          </a:xfrm>
          <a:prstGeom prst="rect">
            <a:avLst/>
          </a:prstGeom>
        </p:spPr>
        <p:txBody>
          <a:bodyPr anchor="t" rtlCol="false" tIns="0" lIns="0" bIns="0" rIns="0">
            <a:spAutoFit/>
          </a:bodyPr>
          <a:lstStyle/>
          <a:p>
            <a:pPr algn="ctr">
              <a:lnSpc>
                <a:spcPts val="5879"/>
              </a:lnSpc>
              <a:spcBef>
                <a:spcPct val="0"/>
              </a:spcBef>
            </a:pPr>
            <a:r>
              <a:rPr lang="en-US" b="true" sz="4199">
                <a:solidFill>
                  <a:srgbClr val="FFFFFF"/>
                </a:solidFill>
                <a:latin typeface="Canva Sans Bold"/>
                <a:ea typeface="Canva Sans Bold"/>
                <a:cs typeface="Canva Sans Bold"/>
                <a:sym typeface="Canva Sans Bold"/>
              </a:rPr>
              <a:t>Engagement</a:t>
            </a:r>
          </a:p>
        </p:txBody>
      </p:sp>
      <p:sp>
        <p:nvSpPr>
          <p:cNvPr name="TextBox 16" id="16"/>
          <p:cNvSpPr txBox="true"/>
          <p:nvPr/>
        </p:nvSpPr>
        <p:spPr>
          <a:xfrm rot="0">
            <a:off x="2131057" y="4192678"/>
            <a:ext cx="3344347"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Canva Sans Bold"/>
                <a:ea typeface="Canva Sans Bold"/>
                <a:cs typeface="Canva Sans Bold"/>
                <a:sym typeface="Canva Sans Bold"/>
              </a:rPr>
              <a:t>Consideration</a:t>
            </a:r>
          </a:p>
        </p:txBody>
      </p:sp>
      <p:sp>
        <p:nvSpPr>
          <p:cNvPr name="TextBox 17" id="17"/>
          <p:cNvSpPr txBox="true"/>
          <p:nvPr/>
        </p:nvSpPr>
        <p:spPr>
          <a:xfrm rot="0">
            <a:off x="3007815" y="5210079"/>
            <a:ext cx="1376809" cy="613411"/>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Canva Sans Bold"/>
                <a:ea typeface="Canva Sans Bold"/>
                <a:cs typeface="Canva Sans Bold"/>
                <a:sym typeface="Canva Sans Bold"/>
              </a:rPr>
              <a:t>Intent</a:t>
            </a:r>
          </a:p>
        </p:txBody>
      </p:sp>
      <p:sp>
        <p:nvSpPr>
          <p:cNvPr name="TextBox 18" id="18"/>
          <p:cNvSpPr txBox="true"/>
          <p:nvPr/>
        </p:nvSpPr>
        <p:spPr>
          <a:xfrm rot="0">
            <a:off x="2881984" y="6328315"/>
            <a:ext cx="1842492" cy="537846"/>
          </a:xfrm>
          <a:prstGeom prst="rect">
            <a:avLst/>
          </a:prstGeom>
        </p:spPr>
        <p:txBody>
          <a:bodyPr anchor="t" rtlCol="false" tIns="0" lIns="0" bIns="0" rIns="0">
            <a:spAutoFit/>
          </a:bodyPr>
          <a:lstStyle/>
          <a:p>
            <a:pPr algn="ctr">
              <a:lnSpc>
                <a:spcPts val="4479"/>
              </a:lnSpc>
              <a:spcBef>
                <a:spcPct val="0"/>
              </a:spcBef>
            </a:pPr>
            <a:r>
              <a:rPr lang="en-US" b="true" sz="3199">
                <a:solidFill>
                  <a:srgbClr val="FFFFFF"/>
                </a:solidFill>
                <a:latin typeface="Canva Sans Bold"/>
                <a:ea typeface="Canva Sans Bold"/>
                <a:cs typeface="Canva Sans Bold"/>
                <a:sym typeface="Canva Sans Bold"/>
              </a:rPr>
              <a:t>Purchase</a:t>
            </a:r>
          </a:p>
        </p:txBody>
      </p:sp>
      <p:sp>
        <p:nvSpPr>
          <p:cNvPr name="TextBox 19" id="19"/>
          <p:cNvSpPr txBox="true"/>
          <p:nvPr/>
        </p:nvSpPr>
        <p:spPr>
          <a:xfrm rot="0">
            <a:off x="3132239" y="7465223"/>
            <a:ext cx="1341983"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Canva Sans Bold"/>
                <a:ea typeface="Canva Sans Bold"/>
                <a:cs typeface="Canva Sans Bold"/>
                <a:sym typeface="Canva Sans Bold"/>
              </a:rPr>
              <a:t>Advocacy</a:t>
            </a:r>
          </a:p>
        </p:txBody>
      </p:sp>
      <p:sp>
        <p:nvSpPr>
          <p:cNvPr name="TextBox 20" id="20"/>
          <p:cNvSpPr txBox="true"/>
          <p:nvPr/>
        </p:nvSpPr>
        <p:spPr>
          <a:xfrm rot="0">
            <a:off x="8134223" y="1941016"/>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Branded hashtag campaigns</a:t>
            </a:r>
          </a:p>
          <a:p>
            <a:pPr algn="l">
              <a:lnSpc>
                <a:spcPts val="2659"/>
              </a:lnSpc>
              <a:spcBef>
                <a:spcPct val="0"/>
              </a:spcBef>
            </a:pPr>
            <a:r>
              <a:rPr lang="en-US" sz="1899">
                <a:solidFill>
                  <a:srgbClr val="000000"/>
                </a:solidFill>
                <a:latin typeface="Canva Sans"/>
                <a:ea typeface="Canva Sans"/>
                <a:cs typeface="Canva Sans"/>
                <a:sym typeface="Canva Sans"/>
              </a:rPr>
              <a:t>Launch campaigns like </a:t>
            </a:r>
            <a:r>
              <a:rPr lang="en-US" b="true" sz="1899">
                <a:solidFill>
                  <a:srgbClr val="000000"/>
                </a:solidFill>
                <a:latin typeface="Canva Sans Bold"/>
                <a:ea typeface="Canva Sans Bold"/>
                <a:cs typeface="Canva Sans Bold"/>
                <a:sym typeface="Canva Sans Bold"/>
              </a:rPr>
              <a:t>#DIYWithBodyShop</a:t>
            </a:r>
            <a:r>
              <a:rPr lang="en-US" sz="1899">
                <a:solidFill>
                  <a:srgbClr val="000000"/>
                </a:solidFill>
                <a:latin typeface="Canva Sans"/>
                <a:ea typeface="Canva Sans"/>
                <a:cs typeface="Canva Sans"/>
                <a:sym typeface="Canva Sans"/>
              </a:rPr>
              <a:t>, encouraging users to share DIY skincare recipes. This builds brand awareness through organic social sharing.</a:t>
            </a:r>
          </a:p>
        </p:txBody>
      </p:sp>
      <p:sp>
        <p:nvSpPr>
          <p:cNvPr name="TextBox 21" id="21"/>
          <p:cNvSpPr txBox="true"/>
          <p:nvPr/>
        </p:nvSpPr>
        <p:spPr>
          <a:xfrm rot="0">
            <a:off x="7533301" y="3047276"/>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Customer experiences and interactions</a:t>
            </a:r>
          </a:p>
          <a:p>
            <a:pPr algn="l">
              <a:lnSpc>
                <a:spcPts val="2659"/>
              </a:lnSpc>
              <a:spcBef>
                <a:spcPct val="0"/>
              </a:spcBef>
            </a:pPr>
            <a:r>
              <a:rPr lang="en-US" sz="1899">
                <a:solidFill>
                  <a:srgbClr val="000000"/>
                </a:solidFill>
                <a:latin typeface="Canva Sans"/>
                <a:ea typeface="Canva Sans"/>
                <a:cs typeface="Canva Sans"/>
                <a:sym typeface="Canva Sans"/>
              </a:rPr>
              <a:t>Motivate users to share their experiences with products, generating branded content that sparks likes, comments, and shares.</a:t>
            </a:r>
          </a:p>
        </p:txBody>
      </p:sp>
      <p:sp>
        <p:nvSpPr>
          <p:cNvPr name="TextBox 22" id="22"/>
          <p:cNvSpPr txBox="true"/>
          <p:nvPr/>
        </p:nvSpPr>
        <p:spPr>
          <a:xfrm rot="0">
            <a:off x="6852662" y="4153535"/>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Discounts, samples, and giveaways</a:t>
            </a:r>
          </a:p>
          <a:p>
            <a:pPr algn="l">
              <a:lnSpc>
                <a:spcPts val="2659"/>
              </a:lnSpc>
              <a:spcBef>
                <a:spcPct val="0"/>
              </a:spcBef>
            </a:pPr>
            <a:r>
              <a:rPr lang="en-US" sz="1899">
                <a:solidFill>
                  <a:srgbClr val="000000"/>
                </a:solidFill>
                <a:latin typeface="Canva Sans"/>
                <a:ea typeface="Canva Sans"/>
                <a:cs typeface="Canva Sans"/>
                <a:sym typeface="Canva Sans"/>
              </a:rPr>
              <a:t>Offer discounts, free samples, and giveaway entries for user participation, creating incentives for potential buyers to interact.</a:t>
            </a:r>
          </a:p>
        </p:txBody>
      </p:sp>
      <p:sp>
        <p:nvSpPr>
          <p:cNvPr name="TextBox 23" id="23"/>
          <p:cNvSpPr txBox="true"/>
          <p:nvPr/>
        </p:nvSpPr>
        <p:spPr>
          <a:xfrm rot="0">
            <a:off x="6364039" y="5204833"/>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Exclusive rewards and incentives</a:t>
            </a:r>
          </a:p>
          <a:p>
            <a:pPr algn="l">
              <a:lnSpc>
                <a:spcPts val="2659"/>
              </a:lnSpc>
              <a:spcBef>
                <a:spcPct val="0"/>
              </a:spcBef>
            </a:pPr>
            <a:r>
              <a:rPr lang="en-US" sz="1899">
                <a:solidFill>
                  <a:srgbClr val="000000"/>
                </a:solidFill>
                <a:latin typeface="Canva Sans"/>
                <a:ea typeface="Canva Sans"/>
                <a:cs typeface="Canva Sans"/>
                <a:sym typeface="Canva Sans"/>
              </a:rPr>
              <a:t>Run competitions for larger prizes, such as a year’s supply of products or exclusive workshops. This deepens intent and interest.</a:t>
            </a:r>
          </a:p>
        </p:txBody>
      </p:sp>
      <p:sp>
        <p:nvSpPr>
          <p:cNvPr name="TextBox 24" id="24"/>
          <p:cNvSpPr txBox="true"/>
          <p:nvPr/>
        </p:nvSpPr>
        <p:spPr>
          <a:xfrm rot="0">
            <a:off x="5837709" y="6256132"/>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Personalized storytelling and recognition</a:t>
            </a:r>
          </a:p>
          <a:p>
            <a:pPr algn="l">
              <a:lnSpc>
                <a:spcPts val="2659"/>
              </a:lnSpc>
              <a:spcBef>
                <a:spcPct val="0"/>
              </a:spcBef>
            </a:pPr>
            <a:r>
              <a:rPr lang="en-US" sz="1899">
                <a:solidFill>
                  <a:srgbClr val="000000"/>
                </a:solidFill>
                <a:latin typeface="Canva Sans"/>
                <a:ea typeface="Canva Sans"/>
                <a:cs typeface="Canva Sans"/>
                <a:sym typeface="Canva Sans"/>
              </a:rPr>
              <a:t>Develop features like Spotify’s “Wrapped”, showcasing customer purchases and contributions to sustainability, encouraging purchase behavior.</a:t>
            </a:r>
          </a:p>
        </p:txBody>
      </p:sp>
      <p:sp>
        <p:nvSpPr>
          <p:cNvPr name="TextBox 25" id="25"/>
          <p:cNvSpPr txBox="true"/>
          <p:nvPr/>
        </p:nvSpPr>
        <p:spPr>
          <a:xfrm rot="0">
            <a:off x="5280495" y="7312772"/>
            <a:ext cx="10076330" cy="989965"/>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User-generated content and loyalty</a:t>
            </a:r>
          </a:p>
          <a:p>
            <a:pPr algn="l">
              <a:lnSpc>
                <a:spcPts val="2659"/>
              </a:lnSpc>
              <a:spcBef>
                <a:spcPct val="0"/>
              </a:spcBef>
            </a:pPr>
            <a:r>
              <a:rPr lang="en-US" sz="1899">
                <a:solidFill>
                  <a:srgbClr val="000000"/>
                </a:solidFill>
                <a:latin typeface="Canva Sans"/>
                <a:ea typeface="Canva Sans"/>
                <a:cs typeface="Canva Sans"/>
                <a:sym typeface="Canva Sans"/>
              </a:rPr>
              <a:t>Highlight individual stories, promoting long-term advocacy. Reward and recognize customers who share their experiences, reinforcing loyalty and trust.</a:t>
            </a:r>
          </a:p>
        </p:txBody>
      </p:sp>
      <p:grpSp>
        <p:nvGrpSpPr>
          <p:cNvPr name="Group 26" id="26"/>
          <p:cNvGrpSpPr/>
          <p:nvPr/>
        </p:nvGrpSpPr>
        <p:grpSpPr>
          <a:xfrm rot="0">
            <a:off x="-167008" y="9482382"/>
            <a:ext cx="18622015" cy="2200743"/>
            <a:chOff x="0" y="0"/>
            <a:chExt cx="24829354" cy="2934323"/>
          </a:xfrm>
        </p:grpSpPr>
        <p:grpSp>
          <p:nvGrpSpPr>
            <p:cNvPr name="Group 27" id="27"/>
            <p:cNvGrpSpPr/>
            <p:nvPr/>
          </p:nvGrpSpPr>
          <p:grpSpPr>
            <a:xfrm rot="0">
              <a:off x="0" y="0"/>
              <a:ext cx="24829354" cy="2934323"/>
              <a:chOff x="0" y="0"/>
              <a:chExt cx="4904564" cy="579619"/>
            </a:xfrm>
          </p:grpSpPr>
          <p:sp>
            <p:nvSpPr>
              <p:cNvPr name="Freeform 28" id="28"/>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9" id="29"/>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4519550" y="316721"/>
              <a:ext cx="717041" cy="547007"/>
              <a:chOff x="0" y="0"/>
              <a:chExt cx="406400" cy="310029"/>
            </a:xfrm>
          </p:grpSpPr>
          <p:sp>
            <p:nvSpPr>
              <p:cNvPr name="Freeform 31" id="3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2" id="3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2148492" y="157334"/>
              <a:ext cx="2371058" cy="865780"/>
              <a:chOff x="0" y="0"/>
              <a:chExt cx="976854" cy="356694"/>
            </a:xfrm>
          </p:grpSpPr>
          <p:sp>
            <p:nvSpPr>
              <p:cNvPr name="Freeform 34" id="34"/>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5" id="35"/>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6" id="36"/>
            <p:cNvGrpSpPr/>
            <p:nvPr/>
          </p:nvGrpSpPr>
          <p:grpSpPr>
            <a:xfrm rot="0">
              <a:off x="5211191" y="131934"/>
              <a:ext cx="2347363" cy="865780"/>
              <a:chOff x="0" y="0"/>
              <a:chExt cx="1026925" cy="378762"/>
            </a:xfrm>
          </p:grpSpPr>
          <p:sp>
            <p:nvSpPr>
              <p:cNvPr name="Freeform 37" id="37"/>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8" id="38"/>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9" id="39"/>
            <p:cNvGrpSpPr/>
            <p:nvPr/>
          </p:nvGrpSpPr>
          <p:grpSpPr>
            <a:xfrm rot="0">
              <a:off x="11405950" y="157334"/>
              <a:ext cx="2112654" cy="865780"/>
              <a:chOff x="0" y="0"/>
              <a:chExt cx="1023024" cy="419242"/>
            </a:xfrm>
          </p:grpSpPr>
          <p:sp>
            <p:nvSpPr>
              <p:cNvPr name="Freeform 40" id="40"/>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41" id="41"/>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2" id="42"/>
            <p:cNvGrpSpPr/>
            <p:nvPr/>
          </p:nvGrpSpPr>
          <p:grpSpPr>
            <a:xfrm rot="0">
              <a:off x="14407717" y="157334"/>
              <a:ext cx="2597200" cy="865780"/>
              <a:chOff x="0" y="0"/>
              <a:chExt cx="1136224" cy="378762"/>
            </a:xfrm>
          </p:grpSpPr>
          <p:sp>
            <p:nvSpPr>
              <p:cNvPr name="Freeform 43" id="4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4" id="4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5" id="45"/>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6" id="46"/>
            <p:cNvGrpSpPr/>
            <p:nvPr/>
          </p:nvGrpSpPr>
          <p:grpSpPr>
            <a:xfrm rot="0">
              <a:off x="7571255" y="348017"/>
              <a:ext cx="717041" cy="547007"/>
              <a:chOff x="0" y="0"/>
              <a:chExt cx="406400" cy="310029"/>
            </a:xfrm>
          </p:grpSpPr>
          <p:sp>
            <p:nvSpPr>
              <p:cNvPr name="Freeform 47" id="4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8" id="4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3518604" y="316721"/>
              <a:ext cx="717041" cy="547007"/>
              <a:chOff x="0" y="0"/>
              <a:chExt cx="406400" cy="310029"/>
            </a:xfrm>
          </p:grpSpPr>
          <p:sp>
            <p:nvSpPr>
              <p:cNvPr name="Freeform 50" id="5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1" id="5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3" id="53"/>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4" id="54"/>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5" id="55"/>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15">
                <a:alphaModFix amt="78000"/>
              </a:blip>
              <a:stretch>
                <a:fillRect l="0" t="-20314" r="0" b="-30464"/>
              </a:stretch>
            </a:blipFill>
            <a:ln cap="sq">
              <a:noFill/>
              <a:prstDash val="solid"/>
              <a:miter/>
            </a:ln>
          </p:spPr>
        </p:sp>
        <p:grpSp>
          <p:nvGrpSpPr>
            <p:cNvPr name="Group 56" id="56"/>
            <p:cNvGrpSpPr/>
            <p:nvPr/>
          </p:nvGrpSpPr>
          <p:grpSpPr>
            <a:xfrm rot="0">
              <a:off x="17106518" y="285425"/>
              <a:ext cx="717041" cy="547007"/>
              <a:chOff x="0" y="0"/>
              <a:chExt cx="406400" cy="310029"/>
            </a:xfrm>
          </p:grpSpPr>
          <p:sp>
            <p:nvSpPr>
              <p:cNvPr name="Freeform 57" id="5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8" id="5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8387516" y="157334"/>
              <a:ext cx="2347363" cy="865780"/>
              <a:chOff x="0" y="0"/>
              <a:chExt cx="1026925" cy="378762"/>
            </a:xfrm>
          </p:grpSpPr>
          <p:sp>
            <p:nvSpPr>
              <p:cNvPr name="Freeform 60" id="60"/>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1" id="61"/>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2" id="62"/>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3" id="63"/>
            <p:cNvGrpSpPr/>
            <p:nvPr/>
          </p:nvGrpSpPr>
          <p:grpSpPr>
            <a:xfrm rot="0">
              <a:off x="10693859" y="291321"/>
              <a:ext cx="717041" cy="547007"/>
              <a:chOff x="0" y="0"/>
              <a:chExt cx="406400" cy="310029"/>
            </a:xfrm>
          </p:grpSpPr>
          <p:sp>
            <p:nvSpPr>
              <p:cNvPr name="Freeform 64" id="6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5" id="6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6" id="66"/>
            <p:cNvGrpSpPr/>
            <p:nvPr/>
          </p:nvGrpSpPr>
          <p:grpSpPr>
            <a:xfrm rot="0">
              <a:off x="17937859" y="131934"/>
              <a:ext cx="2597200" cy="865780"/>
              <a:chOff x="0" y="0"/>
              <a:chExt cx="1136224" cy="378762"/>
            </a:xfrm>
          </p:grpSpPr>
          <p:sp>
            <p:nvSpPr>
              <p:cNvPr name="Freeform 67" id="67"/>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8" id="68"/>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9" id="69"/>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70" id="70"/>
            <p:cNvGrpSpPr/>
            <p:nvPr/>
          </p:nvGrpSpPr>
          <p:grpSpPr>
            <a:xfrm rot="0">
              <a:off x="20662059" y="278621"/>
              <a:ext cx="717041" cy="547007"/>
              <a:chOff x="0" y="0"/>
              <a:chExt cx="406400" cy="310029"/>
            </a:xfrm>
          </p:grpSpPr>
          <p:sp>
            <p:nvSpPr>
              <p:cNvPr name="Freeform 71" id="7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2" id="7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3" id="73"/>
            <p:cNvGrpSpPr/>
            <p:nvPr/>
          </p:nvGrpSpPr>
          <p:grpSpPr>
            <a:xfrm rot="0">
              <a:off x="21556900" y="126038"/>
              <a:ext cx="2597200" cy="865780"/>
              <a:chOff x="0" y="0"/>
              <a:chExt cx="1136224" cy="378762"/>
            </a:xfrm>
          </p:grpSpPr>
          <p:sp>
            <p:nvSpPr>
              <p:cNvPr name="Freeform 74" id="74"/>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5" id="75"/>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6" id="76"/>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38100" y="-586021"/>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tretch>
            <a:fillRect/>
          </a:stretch>
        </p:blipFill>
        <p:spPr>
          <a:xfrm rot="0">
            <a:off x="362755" y="1665085"/>
            <a:ext cx="7991342" cy="6847508"/>
          </a:xfrm>
          <a:prstGeom prst="rect">
            <a:avLst/>
          </a:prstGeom>
        </p:spPr>
      </p:pic>
      <p:sp>
        <p:nvSpPr>
          <p:cNvPr name="Freeform 6" id="6"/>
          <p:cNvSpPr/>
          <p:nvPr/>
        </p:nvSpPr>
        <p:spPr>
          <a:xfrm flipH="false" flipV="false" rot="0">
            <a:off x="8912505" y="1788240"/>
            <a:ext cx="9115489" cy="7176376"/>
          </a:xfrm>
          <a:custGeom>
            <a:avLst/>
            <a:gdLst/>
            <a:ahLst/>
            <a:cxnLst/>
            <a:rect r="r" b="b" t="t" l="l"/>
            <a:pathLst>
              <a:path h="7176376" w="9115489">
                <a:moveTo>
                  <a:pt x="0" y="0"/>
                </a:moveTo>
                <a:lnTo>
                  <a:pt x="9115489" y="0"/>
                </a:lnTo>
                <a:lnTo>
                  <a:pt x="9115489" y="7176376"/>
                </a:lnTo>
                <a:lnTo>
                  <a:pt x="0" y="71763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2380859" y="1868134"/>
            <a:ext cx="5318620" cy="2183130"/>
          </a:xfrm>
          <a:prstGeom prst="rect">
            <a:avLst/>
          </a:prstGeom>
        </p:spPr>
        <p:txBody>
          <a:bodyPr anchor="t" rtlCol="false" tIns="0" lIns="0" bIns="0" rIns="0">
            <a:spAutoFit/>
          </a:bodyPr>
          <a:lstStyle/>
          <a:p>
            <a:pPr algn="l" marL="388620" indent="-194310" lvl="1">
              <a:lnSpc>
                <a:spcPts val="2520"/>
              </a:lnSpc>
              <a:spcBef>
                <a:spcPct val="0"/>
              </a:spcBef>
              <a:buFont typeface="Arial"/>
              <a:buChar char="•"/>
            </a:pPr>
            <a:r>
              <a:rPr lang="en-US" sz="1800">
                <a:solidFill>
                  <a:srgbClr val="000000"/>
                </a:solidFill>
                <a:latin typeface="Canva Sans"/>
                <a:ea typeface="Canva Sans"/>
                <a:cs typeface="Canva Sans"/>
                <a:sym typeface="Canva Sans"/>
              </a:rPr>
              <a:t>Significant expenses early </a:t>
            </a:r>
            <a:r>
              <a:rPr lang="en-US" sz="1800">
                <a:solidFill>
                  <a:srgbClr val="000000"/>
                </a:solidFill>
                <a:latin typeface="Canva Sans"/>
                <a:ea typeface="Canva Sans"/>
                <a:cs typeface="Canva Sans"/>
                <a:sym typeface="Canva Sans"/>
              </a:rPr>
              <a:t>on will slow growth, especially in the first two years.</a:t>
            </a:r>
          </a:p>
          <a:p>
            <a:pPr algn="l" marL="388620" indent="-194310" lvl="1">
              <a:lnSpc>
                <a:spcPts val="2520"/>
              </a:lnSpc>
              <a:spcBef>
                <a:spcPct val="0"/>
              </a:spcBef>
              <a:buFont typeface="Arial"/>
              <a:buChar char="•"/>
            </a:pPr>
            <a:r>
              <a:rPr lang="en-US" sz="1800">
                <a:solidFill>
                  <a:srgbClr val="000000"/>
                </a:solidFill>
                <a:latin typeface="Canva Sans"/>
                <a:ea typeface="Canva Sans"/>
                <a:cs typeface="Canva Sans"/>
                <a:sym typeface="Canva Sans"/>
              </a:rPr>
              <a:t>Revenue in 2025 sees a modest 3% growth due to the start of the investments and initiatives, but the real returns won't materialize until later</a:t>
            </a:r>
          </a:p>
          <a:p>
            <a:pPr algn="l">
              <a:lnSpc>
                <a:spcPts val="2520"/>
              </a:lnSpc>
              <a:spcBef>
                <a:spcPct val="0"/>
              </a:spcBef>
            </a:pPr>
          </a:p>
        </p:txBody>
      </p:sp>
      <p:sp>
        <p:nvSpPr>
          <p:cNvPr name="TextBox 8" id="8"/>
          <p:cNvSpPr txBox="true"/>
          <p:nvPr/>
        </p:nvSpPr>
        <p:spPr>
          <a:xfrm rot="0">
            <a:off x="12552309" y="4452602"/>
            <a:ext cx="5318620" cy="218313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The AI assistant, influencer marketing, and Prakriti sub-brand help increase customer retention and sales.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The launch of DIY kits and the AI assistant will improve customer experience, leading to higher conversion rates.</a:t>
            </a:r>
          </a:p>
          <a:p>
            <a:pPr algn="l">
              <a:lnSpc>
                <a:spcPts val="2520"/>
              </a:lnSpc>
              <a:spcBef>
                <a:spcPct val="0"/>
              </a:spcBef>
            </a:pPr>
          </a:p>
        </p:txBody>
      </p:sp>
      <p:sp>
        <p:nvSpPr>
          <p:cNvPr name="TextBox 9" id="9"/>
          <p:cNvSpPr txBox="true"/>
          <p:nvPr/>
        </p:nvSpPr>
        <p:spPr>
          <a:xfrm rot="0">
            <a:off x="12380859" y="6943679"/>
            <a:ext cx="5647134" cy="218313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The AI-driven personalization, device launch, and Prakriti's market position should lead to a more diversified revenue stream.</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The full effect of these strategies will likely show between 2028-2030, with a compounded growth rate of 12-15% annually.</a:t>
            </a:r>
          </a:p>
          <a:p>
            <a:pPr algn="l">
              <a:lnSpc>
                <a:spcPts val="2520"/>
              </a:lnSpc>
              <a:spcBef>
                <a:spcPct val="0"/>
              </a:spcBef>
            </a:pPr>
          </a:p>
        </p:txBody>
      </p:sp>
      <p:sp>
        <p:nvSpPr>
          <p:cNvPr name="TextBox 10" id="10"/>
          <p:cNvSpPr txBox="true"/>
          <p:nvPr/>
        </p:nvSpPr>
        <p:spPr>
          <a:xfrm rot="0">
            <a:off x="9163050" y="2292930"/>
            <a:ext cx="1685118"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SHORT TERM IMPACT(2024-25)</a:t>
            </a:r>
          </a:p>
        </p:txBody>
      </p:sp>
      <p:sp>
        <p:nvSpPr>
          <p:cNvPr name="TextBox 11" id="11"/>
          <p:cNvSpPr txBox="true"/>
          <p:nvPr/>
        </p:nvSpPr>
        <p:spPr>
          <a:xfrm rot="0">
            <a:off x="9163050" y="4844495"/>
            <a:ext cx="1685118"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MID TERM IMPACT(2026-27)</a:t>
            </a:r>
          </a:p>
        </p:txBody>
      </p:sp>
      <p:sp>
        <p:nvSpPr>
          <p:cNvPr name="TextBox 12" id="12"/>
          <p:cNvSpPr txBox="true"/>
          <p:nvPr/>
        </p:nvSpPr>
        <p:spPr>
          <a:xfrm rot="0">
            <a:off x="9196708" y="7220588"/>
            <a:ext cx="1685118"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LONG TERM IMPACT(2028-30)</a:t>
            </a:r>
          </a:p>
        </p:txBody>
      </p:sp>
      <p:sp>
        <p:nvSpPr>
          <p:cNvPr name="TextBox 13" id="13"/>
          <p:cNvSpPr txBox="true"/>
          <p:nvPr/>
        </p:nvSpPr>
        <p:spPr>
          <a:xfrm rot="0">
            <a:off x="567128" y="323848"/>
            <a:ext cx="3748525" cy="809627"/>
          </a:xfrm>
          <a:prstGeom prst="rect">
            <a:avLst/>
          </a:prstGeom>
        </p:spPr>
        <p:txBody>
          <a:bodyPr anchor="t" rtlCol="false" tIns="0" lIns="0" bIns="0" rIns="0">
            <a:spAutoFit/>
          </a:bodyPr>
          <a:lstStyle/>
          <a:p>
            <a:pPr algn="l">
              <a:lnSpc>
                <a:spcPts val="6299"/>
              </a:lnSpc>
              <a:spcBef>
                <a:spcPct val="0"/>
              </a:spcBef>
            </a:pPr>
            <a:r>
              <a:rPr lang="en-US" b="true" sz="4499">
                <a:solidFill>
                  <a:srgbClr val="DFD28A"/>
                </a:solidFill>
                <a:latin typeface="Lastica Bold"/>
                <a:ea typeface="Lastica Bold"/>
                <a:cs typeface="Lastica Bold"/>
                <a:sym typeface="Lastica Bold"/>
              </a:rPr>
              <a:t>impact</a:t>
            </a:r>
          </a:p>
        </p:txBody>
      </p:sp>
      <p:sp>
        <p:nvSpPr>
          <p:cNvPr name="TextBox 14" id="14"/>
          <p:cNvSpPr txBox="true"/>
          <p:nvPr/>
        </p:nvSpPr>
        <p:spPr>
          <a:xfrm rot="0">
            <a:off x="647700" y="8024107"/>
            <a:ext cx="7040452" cy="349052"/>
          </a:xfrm>
          <a:prstGeom prst="rect">
            <a:avLst/>
          </a:prstGeom>
        </p:spPr>
        <p:txBody>
          <a:bodyPr anchor="t" rtlCol="false" tIns="0" lIns="0" bIns="0" rIns="0">
            <a:spAutoFit/>
          </a:bodyPr>
          <a:lstStyle/>
          <a:p>
            <a:pPr algn="ctr">
              <a:lnSpc>
                <a:spcPts val="2812"/>
              </a:lnSpc>
              <a:spcBef>
                <a:spcPct val="0"/>
              </a:spcBef>
            </a:pPr>
            <a:r>
              <a:rPr lang="en-US" sz="2008">
                <a:solidFill>
                  <a:srgbClr val="000000"/>
                </a:solidFill>
                <a:latin typeface="Canva Sans"/>
                <a:ea typeface="Canva Sans"/>
                <a:cs typeface="Canva Sans"/>
                <a:sym typeface="Canva Sans"/>
              </a:rPr>
              <a:t>Revenue Projections (in Cr)</a:t>
            </a:r>
          </a:p>
        </p:txBody>
      </p:sp>
      <p:grpSp>
        <p:nvGrpSpPr>
          <p:cNvPr name="Group 15" id="15"/>
          <p:cNvGrpSpPr/>
          <p:nvPr/>
        </p:nvGrpSpPr>
        <p:grpSpPr>
          <a:xfrm rot="0">
            <a:off x="-167008" y="9482382"/>
            <a:ext cx="18622015" cy="2200743"/>
            <a:chOff x="0" y="0"/>
            <a:chExt cx="4904564" cy="579619"/>
          </a:xfrm>
        </p:grpSpPr>
        <p:sp>
          <p:nvSpPr>
            <p:cNvPr name="Freeform 16" id="1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17" id="1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3222655" y="9719922"/>
            <a:ext cx="537781" cy="410255"/>
            <a:chOff x="0" y="0"/>
            <a:chExt cx="406400" cy="310029"/>
          </a:xfrm>
        </p:grpSpPr>
        <p:sp>
          <p:nvSpPr>
            <p:cNvPr name="Freeform 19" id="1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20" id="2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444362" y="9600382"/>
            <a:ext cx="1778294" cy="649335"/>
            <a:chOff x="0" y="0"/>
            <a:chExt cx="976854" cy="356694"/>
          </a:xfrm>
        </p:grpSpPr>
        <p:sp>
          <p:nvSpPr>
            <p:cNvPr name="Freeform 22" id="22"/>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23" id="23"/>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24" id="24"/>
          <p:cNvGrpSpPr/>
          <p:nvPr/>
        </p:nvGrpSpPr>
        <p:grpSpPr>
          <a:xfrm rot="0">
            <a:off x="3741386" y="9581332"/>
            <a:ext cx="1760522" cy="649335"/>
            <a:chOff x="0" y="0"/>
            <a:chExt cx="1026925" cy="378762"/>
          </a:xfrm>
        </p:grpSpPr>
        <p:sp>
          <p:nvSpPr>
            <p:cNvPr name="Freeform 25" id="25"/>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26" id="26"/>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27" id="27"/>
          <p:cNvGrpSpPr/>
          <p:nvPr/>
        </p:nvGrpSpPr>
        <p:grpSpPr>
          <a:xfrm rot="0">
            <a:off x="8387455" y="9600382"/>
            <a:ext cx="1584490" cy="649335"/>
            <a:chOff x="0" y="0"/>
            <a:chExt cx="1023024" cy="419242"/>
          </a:xfrm>
        </p:grpSpPr>
        <p:sp>
          <p:nvSpPr>
            <p:cNvPr name="Freeform 28" id="28"/>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29" id="29"/>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30" id="30"/>
          <p:cNvGrpSpPr/>
          <p:nvPr/>
        </p:nvGrpSpPr>
        <p:grpSpPr>
          <a:xfrm rot="0">
            <a:off x="10638780" y="9600382"/>
            <a:ext cx="1947900" cy="649335"/>
            <a:chOff x="0" y="0"/>
            <a:chExt cx="1136224" cy="378762"/>
          </a:xfrm>
        </p:grpSpPr>
        <p:sp>
          <p:nvSpPr>
            <p:cNvPr name="Freeform 31" id="3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2" id="3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33" id="33"/>
          <p:cNvSpPr txBox="true"/>
          <p:nvPr/>
        </p:nvSpPr>
        <p:spPr>
          <a:xfrm rot="0">
            <a:off x="8562532" y="9710397"/>
            <a:ext cx="1114053" cy="4667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34" id="34"/>
          <p:cNvGrpSpPr/>
          <p:nvPr/>
        </p:nvGrpSpPr>
        <p:grpSpPr>
          <a:xfrm rot="0">
            <a:off x="5511433" y="9743395"/>
            <a:ext cx="537781" cy="410255"/>
            <a:chOff x="0" y="0"/>
            <a:chExt cx="406400" cy="310029"/>
          </a:xfrm>
        </p:grpSpPr>
        <p:sp>
          <p:nvSpPr>
            <p:cNvPr name="Freeform 35" id="3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6" id="3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9971945" y="9719922"/>
            <a:ext cx="537781" cy="410255"/>
            <a:chOff x="0" y="0"/>
            <a:chExt cx="406400" cy="310029"/>
          </a:xfrm>
        </p:grpSpPr>
        <p:sp>
          <p:nvSpPr>
            <p:cNvPr name="Freeform 38" id="3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9" id="3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1572143" y="9686925"/>
            <a:ext cx="1650512"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41" id="41"/>
          <p:cNvSpPr txBox="true"/>
          <p:nvPr/>
        </p:nvSpPr>
        <p:spPr>
          <a:xfrm rot="0">
            <a:off x="4189061" y="9686925"/>
            <a:ext cx="1027477" cy="4667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42" id="42"/>
          <p:cNvSpPr txBox="true"/>
          <p:nvPr/>
        </p:nvSpPr>
        <p:spPr>
          <a:xfrm rot="0">
            <a:off x="10848330" y="9663453"/>
            <a:ext cx="1544647"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43" id="43"/>
          <p:cNvSpPr/>
          <p:nvPr/>
        </p:nvSpPr>
        <p:spPr>
          <a:xfrm flipH="false" flipV="false" rot="0">
            <a:off x="129912" y="9482382"/>
            <a:ext cx="1028700" cy="682259"/>
          </a:xfrm>
          <a:custGeom>
            <a:avLst/>
            <a:gdLst/>
            <a:ahLst/>
            <a:cxnLst/>
            <a:rect r="r" b="b" t="t" l="l"/>
            <a:pathLst>
              <a:path h="682259" w="1028700">
                <a:moveTo>
                  <a:pt x="0" y="0"/>
                </a:moveTo>
                <a:lnTo>
                  <a:pt x="1028700" y="0"/>
                </a:lnTo>
                <a:lnTo>
                  <a:pt x="1028700" y="682258"/>
                </a:lnTo>
                <a:lnTo>
                  <a:pt x="0" y="682258"/>
                </a:lnTo>
                <a:lnTo>
                  <a:pt x="0" y="0"/>
                </a:lnTo>
                <a:close/>
              </a:path>
            </a:pathLst>
          </a:custGeom>
          <a:blipFill>
            <a:blip r:embed="rId5">
              <a:alphaModFix amt="78000"/>
            </a:blip>
            <a:stretch>
              <a:fillRect l="0" t="-20314" r="0" b="-30464"/>
            </a:stretch>
          </a:blipFill>
          <a:ln cap="sq">
            <a:noFill/>
            <a:prstDash val="solid"/>
            <a:miter/>
          </a:ln>
        </p:spPr>
      </p:sp>
      <p:grpSp>
        <p:nvGrpSpPr>
          <p:cNvPr name="Group 44" id="44"/>
          <p:cNvGrpSpPr/>
          <p:nvPr/>
        </p:nvGrpSpPr>
        <p:grpSpPr>
          <a:xfrm rot="0">
            <a:off x="12662881" y="9696450"/>
            <a:ext cx="537781" cy="410255"/>
            <a:chOff x="0" y="0"/>
            <a:chExt cx="406400" cy="310029"/>
          </a:xfrm>
        </p:grpSpPr>
        <p:sp>
          <p:nvSpPr>
            <p:cNvPr name="Freeform 45" id="4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6" id="4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6123630" y="9600382"/>
            <a:ext cx="1760522" cy="649335"/>
            <a:chOff x="0" y="0"/>
            <a:chExt cx="1026925" cy="378762"/>
          </a:xfrm>
        </p:grpSpPr>
        <p:sp>
          <p:nvSpPr>
            <p:cNvPr name="Freeform 48" id="48"/>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9" id="49"/>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50" id="50"/>
          <p:cNvSpPr txBox="true"/>
          <p:nvPr/>
        </p:nvSpPr>
        <p:spPr>
          <a:xfrm rot="0">
            <a:off x="6468314" y="9667875"/>
            <a:ext cx="1027477" cy="4667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51" id="51"/>
          <p:cNvGrpSpPr/>
          <p:nvPr/>
        </p:nvGrpSpPr>
        <p:grpSpPr>
          <a:xfrm rot="0">
            <a:off x="7853387" y="9700872"/>
            <a:ext cx="537781" cy="410255"/>
            <a:chOff x="0" y="0"/>
            <a:chExt cx="406400" cy="310029"/>
          </a:xfrm>
        </p:grpSpPr>
        <p:sp>
          <p:nvSpPr>
            <p:cNvPr name="Freeform 52" id="52"/>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3" id="53"/>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3286386" y="9581332"/>
            <a:ext cx="1947900" cy="649335"/>
            <a:chOff x="0" y="0"/>
            <a:chExt cx="1136224" cy="378762"/>
          </a:xfrm>
        </p:grpSpPr>
        <p:sp>
          <p:nvSpPr>
            <p:cNvPr name="Freeform 55" id="55"/>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6" id="56"/>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57" id="57"/>
          <p:cNvSpPr txBox="true"/>
          <p:nvPr/>
        </p:nvSpPr>
        <p:spPr>
          <a:xfrm rot="0">
            <a:off x="13495936" y="9791700"/>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58" id="58"/>
          <p:cNvGrpSpPr/>
          <p:nvPr/>
        </p:nvGrpSpPr>
        <p:grpSpPr>
          <a:xfrm rot="0">
            <a:off x="15329537" y="9691347"/>
            <a:ext cx="537781" cy="410255"/>
            <a:chOff x="0" y="0"/>
            <a:chExt cx="406400" cy="310029"/>
          </a:xfrm>
        </p:grpSpPr>
        <p:sp>
          <p:nvSpPr>
            <p:cNvPr name="Freeform 59" id="5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0" id="6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6000667" y="9576910"/>
            <a:ext cx="1947900" cy="649335"/>
            <a:chOff x="0" y="0"/>
            <a:chExt cx="1136224" cy="378762"/>
          </a:xfrm>
        </p:grpSpPr>
        <p:sp>
          <p:nvSpPr>
            <p:cNvPr name="Freeform 62" id="6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3" id="6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4" id="64"/>
          <p:cNvSpPr txBox="true"/>
          <p:nvPr/>
        </p:nvSpPr>
        <p:spPr>
          <a:xfrm rot="0">
            <a:off x="16162592" y="9777753"/>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sp>
        <p:nvSpPr>
          <p:cNvPr name="TextBox 65" id="65"/>
          <p:cNvSpPr txBox="true"/>
          <p:nvPr/>
        </p:nvSpPr>
        <p:spPr>
          <a:xfrm rot="0">
            <a:off x="2818989" y="8380145"/>
            <a:ext cx="2149906" cy="273464"/>
          </a:xfrm>
          <a:prstGeom prst="rect">
            <a:avLst/>
          </a:prstGeom>
        </p:spPr>
        <p:txBody>
          <a:bodyPr anchor="t" rtlCol="false" tIns="0" lIns="0" bIns="0" rIns="0">
            <a:spAutoFit/>
          </a:bodyPr>
          <a:lstStyle/>
          <a:p>
            <a:pPr algn="ctr">
              <a:lnSpc>
                <a:spcPts val="2252"/>
              </a:lnSpc>
              <a:spcBef>
                <a:spcPct val="0"/>
              </a:spcBef>
            </a:pPr>
            <a:r>
              <a:rPr lang="en-US" sz="1608">
                <a:solidFill>
                  <a:srgbClr val="000000"/>
                </a:solidFill>
                <a:latin typeface="Canva Sans"/>
                <a:ea typeface="Canva Sans"/>
                <a:cs typeface="Canva Sans"/>
                <a:sym typeface="Canva Sans"/>
              </a:rPr>
              <a:t>*Refer Appendix 1.4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1028700"/>
            <a:ext cx="11301259" cy="5608250"/>
          </a:xfrm>
          <a:custGeom>
            <a:avLst/>
            <a:gdLst/>
            <a:ahLst/>
            <a:cxnLst/>
            <a:rect r="r" b="b" t="t" l="l"/>
            <a:pathLst>
              <a:path h="5608250" w="11301259">
                <a:moveTo>
                  <a:pt x="0" y="0"/>
                </a:moveTo>
                <a:lnTo>
                  <a:pt x="11301258" y="0"/>
                </a:lnTo>
                <a:lnTo>
                  <a:pt x="11301258" y="5608250"/>
                </a:lnTo>
                <a:lnTo>
                  <a:pt x="0" y="5608250"/>
                </a:lnTo>
                <a:lnTo>
                  <a:pt x="0" y="0"/>
                </a:lnTo>
                <a:close/>
              </a:path>
            </a:pathLst>
          </a:custGeom>
          <a:blipFill>
            <a:blip r:embed="rId2"/>
            <a:stretch>
              <a:fillRect l="0" t="0" r="0" b="0"/>
            </a:stretch>
          </a:blipFill>
        </p:spPr>
      </p:sp>
      <p:sp>
        <p:nvSpPr>
          <p:cNvPr name="TextBox 3" id="3"/>
          <p:cNvSpPr txBox="true"/>
          <p:nvPr/>
        </p:nvSpPr>
        <p:spPr>
          <a:xfrm rot="0">
            <a:off x="6605736" y="7962968"/>
            <a:ext cx="5076527" cy="1087758"/>
          </a:xfrm>
          <a:prstGeom prst="rect">
            <a:avLst/>
          </a:prstGeom>
        </p:spPr>
        <p:txBody>
          <a:bodyPr anchor="t" rtlCol="false" tIns="0" lIns="0" bIns="0" rIns="0">
            <a:spAutoFit/>
          </a:bodyPr>
          <a:lstStyle/>
          <a:p>
            <a:pPr algn="ctr">
              <a:lnSpc>
                <a:spcPts val="8819"/>
              </a:lnSpc>
              <a:spcBef>
                <a:spcPct val="0"/>
              </a:spcBef>
            </a:pPr>
            <a:r>
              <a:rPr lang="en-US" b="true" sz="6299">
                <a:solidFill>
                  <a:srgbClr val="191919"/>
                </a:solidFill>
                <a:latin typeface="Nourd Bold"/>
                <a:ea typeface="Nourd Bold"/>
                <a:cs typeface="Nourd Bold"/>
                <a:sym typeface="Nourd Bold"/>
              </a:rPr>
              <a:t>THANK YOU</a:t>
            </a:r>
          </a:p>
        </p:txBody>
      </p:sp>
      <p:sp>
        <p:nvSpPr>
          <p:cNvPr name="Freeform 4" id="4"/>
          <p:cNvSpPr/>
          <p:nvPr/>
        </p:nvSpPr>
        <p:spPr>
          <a:xfrm flipH="false" flipV="false" rot="0">
            <a:off x="334363" y="0"/>
            <a:ext cx="1388674" cy="1388674"/>
          </a:xfrm>
          <a:custGeom>
            <a:avLst/>
            <a:gdLst/>
            <a:ahLst/>
            <a:cxnLst/>
            <a:rect r="r" b="b" t="t" l="l"/>
            <a:pathLst>
              <a:path h="1388674" w="1388674">
                <a:moveTo>
                  <a:pt x="0" y="0"/>
                </a:moveTo>
                <a:lnTo>
                  <a:pt x="1388674" y="0"/>
                </a:lnTo>
                <a:lnTo>
                  <a:pt x="1388674" y="1388674"/>
                </a:lnTo>
                <a:lnTo>
                  <a:pt x="0" y="1388674"/>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38100" y="-586021"/>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7008" y="9482382"/>
            <a:ext cx="18622015" cy="2200743"/>
            <a:chOff x="0" y="0"/>
            <a:chExt cx="4904564" cy="579619"/>
          </a:xfrm>
        </p:grpSpPr>
        <p:sp>
          <p:nvSpPr>
            <p:cNvPr name="Freeform 6" id="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7" id="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7110959" y="8373159"/>
            <a:ext cx="1177041" cy="1109222"/>
          </a:xfrm>
          <a:custGeom>
            <a:avLst/>
            <a:gdLst/>
            <a:ahLst/>
            <a:cxnLst/>
            <a:rect r="r" b="b" t="t" l="l"/>
            <a:pathLst>
              <a:path h="1109222" w="1177041">
                <a:moveTo>
                  <a:pt x="0" y="0"/>
                </a:moveTo>
                <a:lnTo>
                  <a:pt x="1177041" y="0"/>
                </a:lnTo>
                <a:lnTo>
                  <a:pt x="1177041" y="1109223"/>
                </a:lnTo>
                <a:lnTo>
                  <a:pt x="0" y="1109223"/>
                </a:lnTo>
                <a:lnTo>
                  <a:pt x="0" y="0"/>
                </a:lnTo>
                <a:close/>
              </a:path>
            </a:pathLst>
          </a:custGeom>
          <a:blipFill>
            <a:blip r:embed="rId2"/>
            <a:stretch>
              <a:fillRect l="-79802" t="0" r="-77702" b="-35599"/>
            </a:stretch>
          </a:blipFill>
        </p:spPr>
      </p:sp>
      <p:sp>
        <p:nvSpPr>
          <p:cNvPr name="TextBox 9" id="9"/>
          <p:cNvSpPr txBox="true"/>
          <p:nvPr/>
        </p:nvSpPr>
        <p:spPr>
          <a:xfrm rot="0">
            <a:off x="5810991" y="4274503"/>
            <a:ext cx="6000006" cy="1566544"/>
          </a:xfrm>
          <a:prstGeom prst="rect">
            <a:avLst/>
          </a:prstGeom>
        </p:spPr>
        <p:txBody>
          <a:bodyPr anchor="t" rtlCol="false" tIns="0" lIns="0" bIns="0" rIns="0">
            <a:spAutoFit/>
          </a:bodyPr>
          <a:lstStyle/>
          <a:p>
            <a:pPr algn="ctr">
              <a:lnSpc>
                <a:spcPts val="12880"/>
              </a:lnSpc>
            </a:pPr>
            <a:r>
              <a:rPr lang="en-US" sz="9200" b="true">
                <a:solidFill>
                  <a:srgbClr val="165B12"/>
                </a:solidFill>
                <a:latin typeface="Canva Sans Bold"/>
                <a:ea typeface="Canva Sans Bold"/>
                <a:cs typeface="Canva Sans Bold"/>
                <a:sym typeface="Canva Sans Bold"/>
              </a:rPr>
              <a:t>APPENDIX</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sp>
        <p:nvSpPr>
          <p:cNvPr name="Freeform 2" id="2"/>
          <p:cNvSpPr/>
          <p:nvPr/>
        </p:nvSpPr>
        <p:spPr>
          <a:xfrm flipH="false" flipV="false" rot="0">
            <a:off x="15286127" y="213152"/>
            <a:ext cx="2770695" cy="1374957"/>
          </a:xfrm>
          <a:custGeom>
            <a:avLst/>
            <a:gdLst/>
            <a:ahLst/>
            <a:cxnLst/>
            <a:rect r="r" b="b" t="t" l="l"/>
            <a:pathLst>
              <a:path h="1374957" w="2770695">
                <a:moveTo>
                  <a:pt x="0" y="0"/>
                </a:moveTo>
                <a:lnTo>
                  <a:pt x="2770695" y="0"/>
                </a:lnTo>
                <a:lnTo>
                  <a:pt x="2770695" y="1374957"/>
                </a:lnTo>
                <a:lnTo>
                  <a:pt x="0" y="1374957"/>
                </a:lnTo>
                <a:lnTo>
                  <a:pt x="0" y="0"/>
                </a:lnTo>
                <a:close/>
              </a:path>
            </a:pathLst>
          </a:custGeom>
          <a:blipFill>
            <a:blip r:embed="rId2"/>
            <a:stretch>
              <a:fillRect l="0" t="0" r="0" b="0"/>
            </a:stretch>
          </a:blipFill>
        </p:spPr>
      </p:sp>
      <p:sp>
        <p:nvSpPr>
          <p:cNvPr name="Freeform 3" id="3"/>
          <p:cNvSpPr/>
          <p:nvPr/>
        </p:nvSpPr>
        <p:spPr>
          <a:xfrm flipH="false" flipV="false" rot="0">
            <a:off x="334363" y="0"/>
            <a:ext cx="1923303" cy="1923303"/>
          </a:xfrm>
          <a:custGeom>
            <a:avLst/>
            <a:gdLst/>
            <a:ahLst/>
            <a:cxnLst/>
            <a:rect r="r" b="b" t="t" l="l"/>
            <a:pathLst>
              <a:path h="1923303" w="1923303">
                <a:moveTo>
                  <a:pt x="0" y="0"/>
                </a:moveTo>
                <a:lnTo>
                  <a:pt x="1923303" y="0"/>
                </a:lnTo>
                <a:lnTo>
                  <a:pt x="1923303" y="1923303"/>
                </a:lnTo>
                <a:lnTo>
                  <a:pt x="0" y="1923303"/>
                </a:lnTo>
                <a:lnTo>
                  <a:pt x="0" y="0"/>
                </a:lnTo>
                <a:close/>
              </a:path>
            </a:pathLst>
          </a:custGeom>
          <a:blipFill>
            <a:blip r:embed="rId3"/>
            <a:stretch>
              <a:fillRect l="0" t="0" r="0" b="0"/>
            </a:stretch>
          </a:blipFill>
        </p:spPr>
      </p:sp>
      <p:sp>
        <p:nvSpPr>
          <p:cNvPr name="Freeform 4" id="4"/>
          <p:cNvSpPr/>
          <p:nvPr/>
        </p:nvSpPr>
        <p:spPr>
          <a:xfrm flipH="false" flipV="false" rot="0">
            <a:off x="16265732" y="8264732"/>
            <a:ext cx="1987136" cy="1987136"/>
          </a:xfrm>
          <a:custGeom>
            <a:avLst/>
            <a:gdLst/>
            <a:ahLst/>
            <a:cxnLst/>
            <a:rect r="r" b="b" t="t" l="l"/>
            <a:pathLst>
              <a:path h="1987136" w="1987136">
                <a:moveTo>
                  <a:pt x="0" y="0"/>
                </a:moveTo>
                <a:lnTo>
                  <a:pt x="1987136" y="0"/>
                </a:lnTo>
                <a:lnTo>
                  <a:pt x="1987136" y="1987136"/>
                </a:lnTo>
                <a:lnTo>
                  <a:pt x="0" y="1987136"/>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1296014" y="2231117"/>
          <a:ext cx="14729274" cy="6984389"/>
        </p:xfrm>
        <a:graphic>
          <a:graphicData uri="http://schemas.openxmlformats.org/drawingml/2006/table">
            <a:tbl>
              <a:tblPr/>
              <a:tblGrid>
                <a:gridCol w="4909758"/>
                <a:gridCol w="4909758"/>
                <a:gridCol w="4909758"/>
              </a:tblGrid>
              <a:tr h="1243748">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r>
              <a:tr h="964195">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960426">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967964">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964195">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953583">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930276">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bl>
          </a:graphicData>
        </a:graphic>
      </p:graphicFrame>
      <p:sp>
        <p:nvSpPr>
          <p:cNvPr name="TextBox 6" id="6"/>
          <p:cNvSpPr txBox="true"/>
          <p:nvPr/>
        </p:nvSpPr>
        <p:spPr>
          <a:xfrm rot="0">
            <a:off x="3679691" y="356495"/>
            <a:ext cx="10187211" cy="1029337"/>
          </a:xfrm>
          <a:prstGeom prst="rect">
            <a:avLst/>
          </a:prstGeom>
        </p:spPr>
        <p:txBody>
          <a:bodyPr anchor="t" rtlCol="false" tIns="0" lIns="0" bIns="0" rIns="0">
            <a:spAutoFit/>
          </a:bodyPr>
          <a:lstStyle/>
          <a:p>
            <a:pPr algn="ctr">
              <a:lnSpc>
                <a:spcPts val="7839"/>
              </a:lnSpc>
              <a:spcBef>
                <a:spcPct val="0"/>
              </a:spcBef>
            </a:pPr>
            <a:r>
              <a:rPr lang="en-US" b="true" sz="5599">
                <a:solidFill>
                  <a:srgbClr val="000000"/>
                </a:solidFill>
                <a:latin typeface="Lastica Bold"/>
                <a:ea typeface="Lastica Bold"/>
                <a:cs typeface="Lastica Bold"/>
                <a:sym typeface="Lastica Bold"/>
              </a:rPr>
              <a:t>TEAM INTRODUCTION</a:t>
            </a:r>
          </a:p>
        </p:txBody>
      </p:sp>
      <p:sp>
        <p:nvSpPr>
          <p:cNvPr name="TextBox 7" id="7"/>
          <p:cNvSpPr txBox="true"/>
          <p:nvPr/>
        </p:nvSpPr>
        <p:spPr>
          <a:xfrm rot="0">
            <a:off x="2310915" y="2516198"/>
            <a:ext cx="2470919"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TEAM MEMBERS</a:t>
            </a:r>
          </a:p>
        </p:txBody>
      </p:sp>
      <p:sp>
        <p:nvSpPr>
          <p:cNvPr name="TextBox 8" id="8"/>
          <p:cNvSpPr txBox="true"/>
          <p:nvPr/>
        </p:nvSpPr>
        <p:spPr>
          <a:xfrm rot="0">
            <a:off x="7477061" y="2516198"/>
            <a:ext cx="2106662"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CONTACT NO.</a:t>
            </a:r>
          </a:p>
        </p:txBody>
      </p:sp>
      <p:sp>
        <p:nvSpPr>
          <p:cNvPr name="TextBox 9" id="9"/>
          <p:cNvSpPr txBox="true"/>
          <p:nvPr/>
        </p:nvSpPr>
        <p:spPr>
          <a:xfrm rot="0">
            <a:off x="12630681" y="2516198"/>
            <a:ext cx="1403896"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COLLEGE</a:t>
            </a:r>
          </a:p>
        </p:txBody>
      </p:sp>
      <p:sp>
        <p:nvSpPr>
          <p:cNvPr name="TextBox 10" id="10"/>
          <p:cNvSpPr txBox="true"/>
          <p:nvPr/>
        </p:nvSpPr>
        <p:spPr>
          <a:xfrm rot="0">
            <a:off x="-3684946" y="3743946"/>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MONI DUTT</a:t>
            </a:r>
          </a:p>
        </p:txBody>
      </p:sp>
      <p:sp>
        <p:nvSpPr>
          <p:cNvPr name="TextBox 11" id="11"/>
          <p:cNvSpPr txBox="true"/>
          <p:nvPr/>
        </p:nvSpPr>
        <p:spPr>
          <a:xfrm rot="0">
            <a:off x="-3684946" y="4674484"/>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ARIHANT SATPATHY</a:t>
            </a:r>
          </a:p>
        </p:txBody>
      </p:sp>
      <p:sp>
        <p:nvSpPr>
          <p:cNvPr name="TextBox 12" id="12"/>
          <p:cNvSpPr txBox="true"/>
          <p:nvPr/>
        </p:nvSpPr>
        <p:spPr>
          <a:xfrm rot="0">
            <a:off x="-3569616" y="5516053"/>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AARUSH SINGH</a:t>
            </a:r>
          </a:p>
        </p:txBody>
      </p:sp>
      <p:sp>
        <p:nvSpPr>
          <p:cNvPr name="TextBox 13" id="13"/>
          <p:cNvSpPr txBox="true"/>
          <p:nvPr/>
        </p:nvSpPr>
        <p:spPr>
          <a:xfrm rot="0">
            <a:off x="-3569616" y="6486968"/>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ANURAG THAKUR</a:t>
            </a:r>
          </a:p>
        </p:txBody>
      </p:sp>
      <p:sp>
        <p:nvSpPr>
          <p:cNvPr name="TextBox 14" id="14"/>
          <p:cNvSpPr txBox="true"/>
          <p:nvPr/>
        </p:nvSpPr>
        <p:spPr>
          <a:xfrm rot="0">
            <a:off x="-3569616" y="7457883"/>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KESHAV BANSAL</a:t>
            </a:r>
          </a:p>
        </p:txBody>
      </p:sp>
      <p:sp>
        <p:nvSpPr>
          <p:cNvPr name="TextBox 15" id="15"/>
          <p:cNvSpPr txBox="true"/>
          <p:nvPr/>
        </p:nvSpPr>
        <p:spPr>
          <a:xfrm rot="0">
            <a:off x="-3684946" y="8428798"/>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SHIVAM TOMAR</a:t>
            </a:r>
          </a:p>
        </p:txBody>
      </p:sp>
      <p:sp>
        <p:nvSpPr>
          <p:cNvPr name="TextBox 16" id="16"/>
          <p:cNvSpPr txBox="true"/>
          <p:nvPr/>
        </p:nvSpPr>
        <p:spPr>
          <a:xfrm rot="0">
            <a:off x="5967992" y="3704754"/>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17" id="17"/>
          <p:cNvSpPr txBox="true"/>
          <p:nvPr/>
        </p:nvSpPr>
        <p:spPr>
          <a:xfrm rot="0">
            <a:off x="5967992" y="4674484"/>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18" id="18"/>
          <p:cNvSpPr txBox="true"/>
          <p:nvPr/>
        </p:nvSpPr>
        <p:spPr>
          <a:xfrm rot="0">
            <a:off x="5967992" y="5531099"/>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19" id="19"/>
          <p:cNvSpPr txBox="true"/>
          <p:nvPr/>
        </p:nvSpPr>
        <p:spPr>
          <a:xfrm rot="0">
            <a:off x="5967992" y="6486968"/>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20" id="20"/>
          <p:cNvSpPr txBox="true"/>
          <p:nvPr/>
        </p:nvSpPr>
        <p:spPr>
          <a:xfrm rot="0">
            <a:off x="5967992" y="8428798"/>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21" id="21"/>
          <p:cNvSpPr txBox="true"/>
          <p:nvPr/>
        </p:nvSpPr>
        <p:spPr>
          <a:xfrm rot="0">
            <a:off x="5967992" y="7457883"/>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IIT KANPUR</a:t>
            </a:r>
          </a:p>
        </p:txBody>
      </p:sp>
      <p:sp>
        <p:nvSpPr>
          <p:cNvPr name="TextBox 22" id="22"/>
          <p:cNvSpPr txBox="true"/>
          <p:nvPr/>
        </p:nvSpPr>
        <p:spPr>
          <a:xfrm rot="0">
            <a:off x="1028700" y="3686796"/>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+91 98719 55126</a:t>
            </a:r>
          </a:p>
        </p:txBody>
      </p:sp>
      <p:sp>
        <p:nvSpPr>
          <p:cNvPr name="TextBox 23" id="23"/>
          <p:cNvSpPr txBox="true"/>
          <p:nvPr/>
        </p:nvSpPr>
        <p:spPr>
          <a:xfrm rot="0">
            <a:off x="1028700" y="4600885"/>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+91 98315 77605</a:t>
            </a:r>
          </a:p>
        </p:txBody>
      </p:sp>
      <p:sp>
        <p:nvSpPr>
          <p:cNvPr name="TextBox 24" id="24"/>
          <p:cNvSpPr txBox="true"/>
          <p:nvPr/>
        </p:nvSpPr>
        <p:spPr>
          <a:xfrm rot="0">
            <a:off x="1028700" y="5542654"/>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+91 81464 15628</a:t>
            </a:r>
          </a:p>
        </p:txBody>
      </p:sp>
      <p:sp>
        <p:nvSpPr>
          <p:cNvPr name="TextBox 25" id="25"/>
          <p:cNvSpPr txBox="true"/>
          <p:nvPr/>
        </p:nvSpPr>
        <p:spPr>
          <a:xfrm rot="0">
            <a:off x="1028700" y="6513569"/>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+91 89105 87790</a:t>
            </a:r>
          </a:p>
        </p:txBody>
      </p:sp>
      <p:sp>
        <p:nvSpPr>
          <p:cNvPr name="TextBox 26" id="26"/>
          <p:cNvSpPr txBox="true"/>
          <p:nvPr/>
        </p:nvSpPr>
        <p:spPr>
          <a:xfrm rot="0">
            <a:off x="1028700" y="7446384"/>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+91 90344 00498</a:t>
            </a:r>
          </a:p>
        </p:txBody>
      </p:sp>
      <p:sp>
        <p:nvSpPr>
          <p:cNvPr name="TextBox 27" id="27"/>
          <p:cNvSpPr txBox="true"/>
          <p:nvPr/>
        </p:nvSpPr>
        <p:spPr>
          <a:xfrm rot="0">
            <a:off x="1028700" y="8438323"/>
            <a:ext cx="147292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+91 92583 53826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38100" y="-586021"/>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1222113" y="1676454"/>
            <a:ext cx="15744011" cy="7734246"/>
          </a:xfrm>
          <a:custGeom>
            <a:avLst/>
            <a:gdLst/>
            <a:ahLst/>
            <a:cxnLst/>
            <a:rect r="r" b="b" t="t" l="l"/>
            <a:pathLst>
              <a:path h="7734246" w="15744011">
                <a:moveTo>
                  <a:pt x="0" y="0"/>
                </a:moveTo>
                <a:lnTo>
                  <a:pt x="15744011" y="0"/>
                </a:lnTo>
                <a:lnTo>
                  <a:pt x="15744011" y="7734246"/>
                </a:lnTo>
                <a:lnTo>
                  <a:pt x="0" y="7734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45027" y="419100"/>
            <a:ext cx="6458286" cy="819150"/>
          </a:xfrm>
          <a:prstGeom prst="rect">
            <a:avLst/>
          </a:prstGeom>
        </p:spPr>
        <p:txBody>
          <a:bodyPr anchor="t" rtlCol="false" tIns="0" lIns="0" bIns="0" rIns="0">
            <a:spAutoFit/>
          </a:bodyPr>
          <a:lstStyle/>
          <a:p>
            <a:pPr algn="l">
              <a:lnSpc>
                <a:spcPts val="6299"/>
              </a:lnSpc>
              <a:spcBef>
                <a:spcPct val="0"/>
              </a:spcBef>
            </a:pPr>
            <a:r>
              <a:rPr lang="en-US" b="true" sz="4500">
                <a:solidFill>
                  <a:srgbClr val="DFD28A"/>
                </a:solidFill>
                <a:latin typeface="Lastica Bold"/>
                <a:ea typeface="Lastica Bold"/>
                <a:cs typeface="Lastica Bold"/>
                <a:sym typeface="Lastica Bold"/>
              </a:rPr>
              <a:t>Supply chain</a:t>
            </a:r>
          </a:p>
        </p:txBody>
      </p:sp>
      <p:sp>
        <p:nvSpPr>
          <p:cNvPr name="Freeform 7" id="7"/>
          <p:cNvSpPr/>
          <p:nvPr/>
        </p:nvSpPr>
        <p:spPr>
          <a:xfrm flipH="false" flipV="false" rot="0">
            <a:off x="3218164" y="1676454"/>
            <a:ext cx="1304542" cy="1319385"/>
          </a:xfrm>
          <a:custGeom>
            <a:avLst/>
            <a:gdLst/>
            <a:ahLst/>
            <a:cxnLst/>
            <a:rect r="r" b="b" t="t" l="l"/>
            <a:pathLst>
              <a:path h="1319385" w="1304542">
                <a:moveTo>
                  <a:pt x="0" y="0"/>
                </a:moveTo>
                <a:lnTo>
                  <a:pt x="1304542" y="0"/>
                </a:lnTo>
                <a:lnTo>
                  <a:pt x="1304542" y="1319386"/>
                </a:lnTo>
                <a:lnTo>
                  <a:pt x="0" y="1319386"/>
                </a:lnTo>
                <a:lnTo>
                  <a:pt x="0" y="0"/>
                </a:lnTo>
                <a:close/>
              </a:path>
            </a:pathLst>
          </a:custGeom>
          <a:blipFill>
            <a:blip r:embed="rId4"/>
            <a:stretch>
              <a:fillRect l="0" t="0" r="0" b="0"/>
            </a:stretch>
          </a:blipFill>
        </p:spPr>
      </p:sp>
      <p:sp>
        <p:nvSpPr>
          <p:cNvPr name="Freeform 8" id="8"/>
          <p:cNvSpPr/>
          <p:nvPr/>
        </p:nvSpPr>
        <p:spPr>
          <a:xfrm flipH="false" flipV="false" rot="0">
            <a:off x="8451372" y="1614721"/>
            <a:ext cx="1304542" cy="1319385"/>
          </a:xfrm>
          <a:custGeom>
            <a:avLst/>
            <a:gdLst/>
            <a:ahLst/>
            <a:cxnLst/>
            <a:rect r="r" b="b" t="t" l="l"/>
            <a:pathLst>
              <a:path h="1319385" w="1304542">
                <a:moveTo>
                  <a:pt x="0" y="0"/>
                </a:moveTo>
                <a:lnTo>
                  <a:pt x="1304543" y="0"/>
                </a:lnTo>
                <a:lnTo>
                  <a:pt x="1304543" y="1319386"/>
                </a:lnTo>
                <a:lnTo>
                  <a:pt x="0" y="1319386"/>
                </a:lnTo>
                <a:lnTo>
                  <a:pt x="0" y="0"/>
                </a:lnTo>
                <a:close/>
              </a:path>
            </a:pathLst>
          </a:custGeom>
          <a:blipFill>
            <a:blip r:embed="rId4"/>
            <a:stretch>
              <a:fillRect l="0" t="0" r="0" b="0"/>
            </a:stretch>
          </a:blipFill>
        </p:spPr>
      </p:sp>
      <p:sp>
        <p:nvSpPr>
          <p:cNvPr name="Freeform 9" id="9"/>
          <p:cNvSpPr/>
          <p:nvPr/>
        </p:nvSpPr>
        <p:spPr>
          <a:xfrm flipH="false" flipV="false" rot="0">
            <a:off x="13670690" y="1614721"/>
            <a:ext cx="1304542" cy="1319385"/>
          </a:xfrm>
          <a:custGeom>
            <a:avLst/>
            <a:gdLst/>
            <a:ahLst/>
            <a:cxnLst/>
            <a:rect r="r" b="b" t="t" l="l"/>
            <a:pathLst>
              <a:path h="1319385" w="1304542">
                <a:moveTo>
                  <a:pt x="0" y="0"/>
                </a:moveTo>
                <a:lnTo>
                  <a:pt x="1304542" y="0"/>
                </a:lnTo>
                <a:lnTo>
                  <a:pt x="1304542" y="1319386"/>
                </a:lnTo>
                <a:lnTo>
                  <a:pt x="0" y="1319386"/>
                </a:lnTo>
                <a:lnTo>
                  <a:pt x="0" y="0"/>
                </a:lnTo>
                <a:close/>
              </a:path>
            </a:pathLst>
          </a:custGeom>
          <a:blipFill>
            <a:blip r:embed="rId4"/>
            <a:stretch>
              <a:fillRect l="0" t="0" r="0" b="0"/>
            </a:stretch>
          </a:blipFill>
        </p:spPr>
      </p:sp>
      <p:sp>
        <p:nvSpPr>
          <p:cNvPr name="TextBox 10" id="10"/>
          <p:cNvSpPr txBox="true"/>
          <p:nvPr/>
        </p:nvSpPr>
        <p:spPr>
          <a:xfrm rot="0">
            <a:off x="12283587" y="2896007"/>
            <a:ext cx="4184180" cy="356233"/>
          </a:xfrm>
          <a:prstGeom prst="rect">
            <a:avLst/>
          </a:prstGeom>
        </p:spPr>
        <p:txBody>
          <a:bodyPr anchor="t" rtlCol="false" tIns="0" lIns="0" bIns="0" rIns="0">
            <a:spAutoFit/>
          </a:bodyPr>
          <a:lstStyle/>
          <a:p>
            <a:pPr algn="ctr">
              <a:lnSpc>
                <a:spcPts val="2940"/>
              </a:lnSpc>
            </a:pPr>
            <a:r>
              <a:rPr lang="en-US" sz="2100" b="true">
                <a:solidFill>
                  <a:srgbClr val="000000"/>
                </a:solidFill>
                <a:latin typeface="Canva Sans Bold"/>
                <a:ea typeface="Canva Sans Bold"/>
                <a:cs typeface="Canva Sans Bold"/>
                <a:sym typeface="Canva Sans Bold"/>
              </a:rPr>
              <a:t>Quality Control and Compliance</a:t>
            </a:r>
          </a:p>
        </p:txBody>
      </p:sp>
      <p:sp>
        <p:nvSpPr>
          <p:cNvPr name="TextBox 11" id="11"/>
          <p:cNvSpPr txBox="true"/>
          <p:nvPr/>
        </p:nvSpPr>
        <p:spPr>
          <a:xfrm rot="0">
            <a:off x="12335890" y="4158542"/>
            <a:ext cx="3993192" cy="5323840"/>
          </a:xfrm>
          <a:prstGeom prst="rect">
            <a:avLst/>
          </a:prstGeom>
        </p:spPr>
        <p:txBody>
          <a:bodyPr anchor="t" rtlCol="false" tIns="0" lIns="0" bIns="0" rIns="0">
            <a:spAutoFit/>
          </a:bodyPr>
          <a:lstStyle/>
          <a:p>
            <a:pPr algn="l">
              <a:lnSpc>
                <a:spcPts val="2659"/>
              </a:lnSpc>
            </a:pPr>
            <a:r>
              <a:rPr lang="en-US" sz="1899" b="true">
                <a:solidFill>
                  <a:srgbClr val="000000"/>
                </a:solidFill>
                <a:latin typeface="Canva Sans Bold"/>
                <a:ea typeface="Canva Sans Bold"/>
                <a:cs typeface="Canva Sans Bold"/>
                <a:sym typeface="Canva Sans Bold"/>
              </a:rPr>
              <a:t>Certifications</a:t>
            </a:r>
          </a:p>
          <a:p>
            <a:pPr algn="l" marL="410209" indent="-205105" lvl="1">
              <a:lnSpc>
                <a:spcPts val="2659"/>
              </a:lnSpc>
              <a:spcBef>
                <a:spcPct val="0"/>
              </a:spcBef>
              <a:buFont typeface="Arial"/>
              <a:buChar char="•"/>
            </a:pPr>
            <a:r>
              <a:rPr lang="en-US" b="true" sz="1899">
                <a:solidFill>
                  <a:srgbClr val="000000"/>
                </a:solidFill>
                <a:latin typeface="Canva Sans Bold"/>
                <a:ea typeface="Canva Sans Bold"/>
                <a:cs typeface="Canva Sans Bold"/>
                <a:sym typeface="Canva Sans Bold"/>
              </a:rPr>
              <a:t>B C</a:t>
            </a:r>
            <a:r>
              <a:rPr lang="en-US" b="true" sz="1899">
                <a:solidFill>
                  <a:srgbClr val="000000"/>
                </a:solidFill>
                <a:latin typeface="Canva Sans Bold"/>
                <a:ea typeface="Canva Sans Bold"/>
                <a:cs typeface="Canva Sans Bold"/>
                <a:sym typeface="Canva Sans Bold"/>
              </a:rPr>
              <a:t>orp Certification:</a:t>
            </a:r>
            <a:r>
              <a:rPr lang="en-US" sz="1899">
                <a:solidFill>
                  <a:srgbClr val="000000"/>
                </a:solidFill>
                <a:latin typeface="Canva Sans"/>
                <a:ea typeface="Canva Sans"/>
                <a:cs typeface="Canva Sans"/>
                <a:sym typeface="Canva Sans"/>
              </a:rPr>
              <a:t> Ensures that the company meets the highest standards of social and environmental performance.</a:t>
            </a:r>
          </a:p>
          <a:p>
            <a:pPr algn="l" marL="410209" indent="-205105" lvl="1">
              <a:lnSpc>
                <a:spcPts val="2659"/>
              </a:lnSpc>
              <a:spcBef>
                <a:spcPct val="0"/>
              </a:spcBef>
              <a:buFont typeface="Arial"/>
              <a:buChar char="•"/>
            </a:pPr>
            <a:r>
              <a:rPr lang="en-US" b="true" sz="1899">
                <a:solidFill>
                  <a:srgbClr val="000000"/>
                </a:solidFill>
                <a:latin typeface="Canva Sans Bold"/>
                <a:ea typeface="Canva Sans Bold"/>
                <a:cs typeface="Canva Sans Bold"/>
                <a:sym typeface="Canva Sans Bold"/>
              </a:rPr>
              <a:t>Leaping Bunny Program:</a:t>
            </a:r>
            <a:r>
              <a:rPr lang="en-US" sz="1899">
                <a:solidFill>
                  <a:srgbClr val="000000"/>
                </a:solidFill>
                <a:latin typeface="Canva Sans"/>
                <a:ea typeface="Canva Sans"/>
                <a:cs typeface="Canva Sans"/>
                <a:sym typeface="Canva Sans"/>
              </a:rPr>
              <a:t> Guarantees no animal testing at any stage of production.</a:t>
            </a:r>
          </a:p>
          <a:p>
            <a:pPr algn="l">
              <a:lnSpc>
                <a:spcPts val="2659"/>
              </a:lnSpc>
              <a:spcBef>
                <a:spcPct val="0"/>
              </a:spcBef>
            </a:pPr>
            <a:r>
              <a:rPr lang="en-US" b="true" sz="1899">
                <a:solidFill>
                  <a:srgbClr val="000000"/>
                </a:solidFill>
                <a:latin typeface="Canva Sans Bold"/>
                <a:ea typeface="Canva Sans Bold"/>
                <a:cs typeface="Canva Sans Bold"/>
                <a:sym typeface="Canva Sans Bold"/>
              </a:rPr>
              <a:t>Regulatory Compliance</a:t>
            </a:r>
          </a:p>
          <a:p>
            <a:pPr algn="l" marL="410209" indent="-205105" lvl="1">
              <a:lnSpc>
                <a:spcPts val="2659"/>
              </a:lnSpc>
              <a:spcBef>
                <a:spcPct val="0"/>
              </a:spcBef>
              <a:buFont typeface="Arial"/>
              <a:buChar char="•"/>
            </a:pPr>
            <a:r>
              <a:rPr lang="en-US" sz="1899">
                <a:solidFill>
                  <a:srgbClr val="000000"/>
                </a:solidFill>
                <a:latin typeface="Canva Sans"/>
                <a:ea typeface="Canva Sans"/>
                <a:cs typeface="Canva Sans"/>
                <a:sym typeface="Canva Sans"/>
              </a:rPr>
              <a:t>Adheres to strict regulatory requirements for sustainability, ingredient safety, and ethical practices in all operating countries.</a:t>
            </a:r>
          </a:p>
          <a:p>
            <a:pPr algn="l">
              <a:lnSpc>
                <a:spcPts val="2659"/>
              </a:lnSpc>
              <a:spcBef>
                <a:spcPct val="0"/>
              </a:spcBef>
            </a:pPr>
          </a:p>
        </p:txBody>
      </p:sp>
      <p:sp>
        <p:nvSpPr>
          <p:cNvPr name="TextBox 12" id="12"/>
          <p:cNvSpPr txBox="true"/>
          <p:nvPr/>
        </p:nvSpPr>
        <p:spPr>
          <a:xfrm rot="0">
            <a:off x="7095409" y="4101392"/>
            <a:ext cx="4097181" cy="5323840"/>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Canva Sans Bold"/>
                <a:ea typeface="Canva Sans Bold"/>
                <a:cs typeface="Canva Sans Bold"/>
                <a:sym typeface="Canva Sans Bold"/>
              </a:rPr>
              <a:t>Ec</a:t>
            </a:r>
            <a:r>
              <a:rPr lang="en-US" b="true" sz="1899">
                <a:solidFill>
                  <a:srgbClr val="000000"/>
                </a:solidFill>
                <a:latin typeface="Canva Sans Bold"/>
                <a:ea typeface="Canva Sans Bold"/>
                <a:cs typeface="Canva Sans Bold"/>
                <a:sym typeface="Canva Sans Bold"/>
              </a:rPr>
              <a:t>o-Friendly Initiatives</a:t>
            </a:r>
          </a:p>
          <a:p>
            <a:pPr algn="l" marL="410209" indent="-205105" lvl="1">
              <a:lnSpc>
                <a:spcPts val="2659"/>
              </a:lnSpc>
              <a:spcBef>
                <a:spcPct val="0"/>
              </a:spcBef>
              <a:buFont typeface="Arial"/>
              <a:buChar char="•"/>
            </a:pPr>
            <a:r>
              <a:rPr lang="en-US" b="true" sz="1899">
                <a:solidFill>
                  <a:srgbClr val="000000"/>
                </a:solidFill>
                <a:latin typeface="Canva Sans Bold"/>
                <a:ea typeface="Canva Sans Bold"/>
                <a:cs typeface="Canva Sans Bold"/>
                <a:sym typeface="Canva Sans Bold"/>
              </a:rPr>
              <a:t>Recyclable Materials: </a:t>
            </a:r>
            <a:r>
              <a:rPr lang="en-US" sz="1899">
                <a:solidFill>
                  <a:srgbClr val="000000"/>
                </a:solidFill>
                <a:latin typeface="Canva Sans"/>
                <a:ea typeface="Canva Sans"/>
                <a:cs typeface="Canva Sans"/>
                <a:sym typeface="Canva Sans"/>
              </a:rPr>
              <a:t>Currently, </a:t>
            </a:r>
            <a:r>
              <a:rPr lang="en-US" b="true" sz="1899">
                <a:solidFill>
                  <a:srgbClr val="000000"/>
                </a:solidFill>
                <a:latin typeface="Canva Sans Bold"/>
                <a:ea typeface="Canva Sans Bold"/>
                <a:cs typeface="Canva Sans Bold"/>
                <a:sym typeface="Canva Sans Bold"/>
              </a:rPr>
              <a:t>more than 68%</a:t>
            </a:r>
            <a:r>
              <a:rPr lang="en-US" sz="1899">
                <a:solidFill>
                  <a:srgbClr val="000000"/>
                </a:solidFill>
                <a:latin typeface="Canva Sans"/>
                <a:ea typeface="Canva Sans"/>
                <a:cs typeface="Canva Sans"/>
                <a:sym typeface="Canva Sans"/>
              </a:rPr>
              <a:t> of the packaging can technically be recycled</a:t>
            </a:r>
          </a:p>
          <a:p>
            <a:pPr algn="l" marL="410209" indent="-205105" lvl="1">
              <a:lnSpc>
                <a:spcPts val="2659"/>
              </a:lnSpc>
              <a:spcBef>
                <a:spcPct val="0"/>
              </a:spcBef>
              <a:buFont typeface="Arial"/>
              <a:buChar char="•"/>
            </a:pPr>
            <a:r>
              <a:rPr lang="en-US" sz="1899">
                <a:solidFill>
                  <a:srgbClr val="000000"/>
                </a:solidFill>
                <a:latin typeface="Canva Sans"/>
                <a:ea typeface="Canva Sans"/>
                <a:cs typeface="Canva Sans"/>
                <a:sym typeface="Canva Sans"/>
              </a:rPr>
              <a:t>By 2025, they claim all their bath and body and haircare products will be fully recyclable.</a:t>
            </a:r>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Today, their </a:t>
            </a:r>
            <a:r>
              <a:rPr lang="en-US" b="true" sz="1899">
                <a:solidFill>
                  <a:srgbClr val="000000"/>
                </a:solidFill>
                <a:latin typeface="Canva Sans Bold"/>
                <a:ea typeface="Canva Sans Bold"/>
                <a:cs typeface="Canva Sans Bold"/>
                <a:sym typeface="Canva Sans Bold"/>
              </a:rPr>
              <a:t>PET plastic</a:t>
            </a:r>
            <a:r>
              <a:rPr lang="en-US" sz="1899">
                <a:solidFill>
                  <a:srgbClr val="000000"/>
                </a:solidFill>
                <a:latin typeface="Canva Sans"/>
                <a:ea typeface="Canva Sans"/>
                <a:cs typeface="Canva Sans"/>
                <a:sym typeface="Canva Sans"/>
              </a:rPr>
              <a:t> product packaging contains on average </a:t>
            </a:r>
            <a:r>
              <a:rPr lang="en-US" b="true" sz="1899">
                <a:solidFill>
                  <a:srgbClr val="000000"/>
                </a:solidFill>
                <a:latin typeface="Canva Sans Bold"/>
                <a:ea typeface="Canva Sans Bold"/>
                <a:cs typeface="Canva Sans Bold"/>
                <a:sym typeface="Canva Sans Bold"/>
              </a:rPr>
              <a:t>25% recycled material</a:t>
            </a:r>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All body shop’s boxes are </a:t>
            </a:r>
            <a:r>
              <a:rPr lang="en-US" b="true" sz="1899">
                <a:solidFill>
                  <a:srgbClr val="000000"/>
                </a:solidFill>
                <a:latin typeface="Canva Sans Bold"/>
                <a:ea typeface="Canva Sans Bold"/>
                <a:cs typeface="Canva Sans Bold"/>
                <a:sym typeface="Canva Sans Bold"/>
              </a:rPr>
              <a:t>reversible/reusable</a:t>
            </a:r>
            <a:r>
              <a:rPr lang="en-US" sz="1899">
                <a:solidFill>
                  <a:srgbClr val="000000"/>
                </a:solidFill>
                <a:latin typeface="Canva Sans"/>
                <a:ea typeface="Canva Sans"/>
                <a:cs typeface="Canva Sans"/>
                <a:sym typeface="Canva Sans"/>
              </a:rPr>
              <a:t> with the exception of our largest box format..</a:t>
            </a:r>
          </a:p>
        </p:txBody>
      </p:sp>
      <p:sp>
        <p:nvSpPr>
          <p:cNvPr name="TextBox 13" id="13"/>
          <p:cNvSpPr txBox="true"/>
          <p:nvPr/>
        </p:nvSpPr>
        <p:spPr>
          <a:xfrm rot="0">
            <a:off x="8427956" y="2896007"/>
            <a:ext cx="1313274" cy="356233"/>
          </a:xfrm>
          <a:prstGeom prst="rect">
            <a:avLst/>
          </a:prstGeom>
        </p:spPr>
        <p:txBody>
          <a:bodyPr anchor="t" rtlCol="false" tIns="0" lIns="0" bIns="0" rIns="0">
            <a:spAutoFit/>
          </a:bodyPr>
          <a:lstStyle/>
          <a:p>
            <a:pPr algn="ctr">
              <a:lnSpc>
                <a:spcPts val="2940"/>
              </a:lnSpc>
            </a:pPr>
            <a:r>
              <a:rPr lang="en-US" sz="2100" b="true">
                <a:solidFill>
                  <a:srgbClr val="000000"/>
                </a:solidFill>
                <a:latin typeface="Canva Sans Bold"/>
                <a:ea typeface="Canva Sans Bold"/>
                <a:cs typeface="Canva Sans Bold"/>
                <a:sym typeface="Canva Sans Bold"/>
              </a:rPr>
              <a:t>Packaging</a:t>
            </a:r>
          </a:p>
        </p:txBody>
      </p:sp>
      <p:sp>
        <p:nvSpPr>
          <p:cNvPr name="TextBox 14" id="14"/>
          <p:cNvSpPr txBox="true"/>
          <p:nvPr/>
        </p:nvSpPr>
        <p:spPr>
          <a:xfrm rot="0">
            <a:off x="1780984" y="4265936"/>
            <a:ext cx="4123800" cy="5323840"/>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Canva Sans Bold"/>
                <a:ea typeface="Canva Sans Bold"/>
                <a:cs typeface="Canva Sans Bold"/>
                <a:sym typeface="Canva Sans Bold"/>
              </a:rPr>
              <a:t>Centralized and Outs</a:t>
            </a:r>
            <a:r>
              <a:rPr lang="en-US" b="true" sz="1899">
                <a:solidFill>
                  <a:srgbClr val="000000"/>
                </a:solidFill>
                <a:latin typeface="Canva Sans Bold"/>
                <a:ea typeface="Canva Sans Bold"/>
                <a:cs typeface="Canva Sans Bold"/>
                <a:sym typeface="Canva Sans Bold"/>
              </a:rPr>
              <a:t>ourced Model</a:t>
            </a:r>
          </a:p>
          <a:p>
            <a:pPr algn="l" marL="410209" indent="-205105" lvl="1">
              <a:lnSpc>
                <a:spcPts val="2659"/>
              </a:lnSpc>
              <a:spcBef>
                <a:spcPct val="0"/>
              </a:spcBef>
              <a:buFont typeface="Arial"/>
              <a:buChar char="•"/>
            </a:pPr>
            <a:r>
              <a:rPr lang="en-US" sz="1899">
                <a:solidFill>
                  <a:srgbClr val="000000"/>
                </a:solidFill>
                <a:latin typeface="Canva Sans"/>
                <a:ea typeface="Canva Sans"/>
                <a:cs typeface="Canva Sans"/>
                <a:sym typeface="Canva Sans"/>
              </a:rPr>
              <a:t>Body Shop sources ingredients through its </a:t>
            </a:r>
            <a:r>
              <a:rPr lang="en-US" b="true" sz="1899">
                <a:solidFill>
                  <a:srgbClr val="000000"/>
                </a:solidFill>
                <a:latin typeface="Canva Sans Bold"/>
                <a:ea typeface="Canva Sans Bold"/>
                <a:cs typeface="Canva Sans Bold"/>
                <a:sym typeface="Canva Sans Bold"/>
              </a:rPr>
              <a:t>Community Fair Trade (CFT)</a:t>
            </a:r>
            <a:r>
              <a:rPr lang="en-US" sz="1899">
                <a:solidFill>
                  <a:srgbClr val="000000"/>
                </a:solidFill>
                <a:latin typeface="Canva Sans"/>
                <a:ea typeface="Canva Sans"/>
                <a:cs typeface="Canva Sans"/>
                <a:sym typeface="Canva Sans"/>
              </a:rPr>
              <a:t> program, maintain partnerships with small-scale farmers, artisans, and producers such as: Shea Butter from women’s cooperatives in Ghana. Tea Tree Oil from organic farmers in Kenya.</a:t>
            </a:r>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Works closely with suppliers to </a:t>
            </a:r>
            <a:r>
              <a:rPr lang="en-US" b="true" sz="1899">
                <a:solidFill>
                  <a:srgbClr val="000000"/>
                </a:solidFill>
                <a:latin typeface="Canva Sans Bold"/>
                <a:ea typeface="Canva Sans Bold"/>
                <a:cs typeface="Canva Sans Bold"/>
                <a:sym typeface="Canva Sans Bold"/>
              </a:rPr>
              <a:t>provide training, </a:t>
            </a:r>
            <a:r>
              <a:rPr lang="en-US" sz="1899">
                <a:solidFill>
                  <a:srgbClr val="000000"/>
                </a:solidFill>
                <a:latin typeface="Canva Sans"/>
                <a:ea typeface="Canva Sans"/>
                <a:cs typeface="Canva Sans"/>
                <a:sym typeface="Canva Sans"/>
              </a:rPr>
              <a:t>resources, and tools that enable them to meet The Body Shop’s ethical standards</a:t>
            </a:r>
          </a:p>
          <a:p>
            <a:pPr algn="l">
              <a:lnSpc>
                <a:spcPts val="2659"/>
              </a:lnSpc>
              <a:spcBef>
                <a:spcPct val="0"/>
              </a:spcBef>
            </a:pPr>
          </a:p>
        </p:txBody>
      </p:sp>
      <p:sp>
        <p:nvSpPr>
          <p:cNvPr name="TextBox 15" id="15"/>
          <p:cNvSpPr txBox="true"/>
          <p:nvPr/>
        </p:nvSpPr>
        <p:spPr>
          <a:xfrm rot="0">
            <a:off x="1985517" y="2915057"/>
            <a:ext cx="4001088" cy="356233"/>
          </a:xfrm>
          <a:prstGeom prst="rect">
            <a:avLst/>
          </a:prstGeom>
        </p:spPr>
        <p:txBody>
          <a:bodyPr anchor="t" rtlCol="false" tIns="0" lIns="0" bIns="0" rIns="0">
            <a:spAutoFit/>
          </a:bodyPr>
          <a:lstStyle/>
          <a:p>
            <a:pPr algn="ctr">
              <a:lnSpc>
                <a:spcPts val="2940"/>
              </a:lnSpc>
            </a:pPr>
            <a:r>
              <a:rPr lang="en-US" sz="2100" b="true">
                <a:solidFill>
                  <a:srgbClr val="000000"/>
                </a:solidFill>
                <a:latin typeface="Canva Sans Bold"/>
                <a:ea typeface="Canva Sans Bold"/>
                <a:cs typeface="Canva Sans Bold"/>
                <a:sym typeface="Canva Sans Bold"/>
              </a:rPr>
              <a:t>Manufacturing and Production</a:t>
            </a:r>
          </a:p>
        </p:txBody>
      </p:sp>
      <p:grpSp>
        <p:nvGrpSpPr>
          <p:cNvPr name="Group 16" id="16"/>
          <p:cNvGrpSpPr/>
          <p:nvPr/>
        </p:nvGrpSpPr>
        <p:grpSpPr>
          <a:xfrm rot="0">
            <a:off x="-167008" y="9482382"/>
            <a:ext cx="18622015" cy="2200743"/>
            <a:chOff x="0" y="0"/>
            <a:chExt cx="4904564" cy="579619"/>
          </a:xfrm>
        </p:grpSpPr>
        <p:sp>
          <p:nvSpPr>
            <p:cNvPr name="Freeform 17" id="1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18" id="1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6000750" y="2263767"/>
            <a:ext cx="3143250" cy="3143250"/>
            <a:chOff x="0" y="0"/>
            <a:chExt cx="827852" cy="827852"/>
          </a:xfrm>
        </p:grpSpPr>
        <p:sp>
          <p:nvSpPr>
            <p:cNvPr name="Freeform 3" id="3"/>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165B12"/>
            </a:solidFill>
          </p:spPr>
        </p:sp>
        <p:sp>
          <p:nvSpPr>
            <p:cNvPr name="TextBox 4" id="4"/>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S</a:t>
              </a:r>
            </a:p>
          </p:txBody>
        </p:sp>
      </p:grpSp>
      <p:sp>
        <p:nvSpPr>
          <p:cNvPr name="Freeform 5" id="5"/>
          <p:cNvSpPr/>
          <p:nvPr/>
        </p:nvSpPr>
        <p:spPr>
          <a:xfrm flipH="false" flipV="false" rot="-5400000">
            <a:off x="6039693" y="4743707"/>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000750" y="5407017"/>
            <a:ext cx="3143250" cy="3143250"/>
            <a:chOff x="0" y="0"/>
            <a:chExt cx="827852" cy="827852"/>
          </a:xfrm>
        </p:grpSpPr>
        <p:sp>
          <p:nvSpPr>
            <p:cNvPr name="Freeform 7" id="7"/>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088010"/>
            </a:solidFill>
          </p:spPr>
        </p:sp>
        <p:sp>
          <p:nvSpPr>
            <p:cNvPr name="TextBox 8" id="8"/>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O</a:t>
              </a:r>
            </a:p>
          </p:txBody>
        </p:sp>
      </p:grpSp>
      <p:sp>
        <p:nvSpPr>
          <p:cNvPr name="Freeform 9" id="9"/>
          <p:cNvSpPr/>
          <p:nvPr/>
        </p:nvSpPr>
        <p:spPr>
          <a:xfrm flipH="false" flipV="false" rot="-10800000">
            <a:off x="8519633" y="7848014"/>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9144000" y="2263767"/>
            <a:ext cx="3143250" cy="3143250"/>
            <a:chOff x="0" y="0"/>
            <a:chExt cx="827852" cy="827852"/>
          </a:xfrm>
        </p:grpSpPr>
        <p:sp>
          <p:nvSpPr>
            <p:cNvPr name="Freeform 11" id="11"/>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088010"/>
            </a:solidFill>
          </p:spPr>
        </p:sp>
        <p:sp>
          <p:nvSpPr>
            <p:cNvPr name="TextBox 12" id="12"/>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W</a:t>
              </a:r>
            </a:p>
          </p:txBody>
        </p:sp>
      </p:grpSp>
      <p:sp>
        <p:nvSpPr>
          <p:cNvPr name="Freeform 13" id="13"/>
          <p:cNvSpPr/>
          <p:nvPr/>
        </p:nvSpPr>
        <p:spPr>
          <a:xfrm flipH="false" flipV="false" rot="0">
            <a:off x="9144000" y="2263767"/>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9144000" y="5407017"/>
            <a:ext cx="3143250" cy="3143250"/>
            <a:chOff x="0" y="0"/>
            <a:chExt cx="827852" cy="827852"/>
          </a:xfrm>
        </p:grpSpPr>
        <p:sp>
          <p:nvSpPr>
            <p:cNvPr name="Freeform 15" id="15"/>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165B12"/>
            </a:solidFill>
          </p:spPr>
        </p:sp>
        <p:sp>
          <p:nvSpPr>
            <p:cNvPr name="TextBox 16" id="16"/>
            <p:cNvSpPr txBox="true"/>
            <p:nvPr/>
          </p:nvSpPr>
          <p:spPr>
            <a:xfrm>
              <a:off x="0" y="-171450"/>
              <a:ext cx="827852" cy="999302"/>
            </a:xfrm>
            <a:prstGeom prst="rect">
              <a:avLst/>
            </a:prstGeom>
          </p:spPr>
          <p:txBody>
            <a:bodyPr anchor="ctr" rtlCol="false" tIns="50800" lIns="50800" bIns="50800" rIns="50800"/>
            <a:lstStyle/>
            <a:p>
              <a:pPr algn="ctr">
                <a:lnSpc>
                  <a:spcPts val="12319"/>
                </a:lnSpc>
              </a:pPr>
              <a:r>
                <a:rPr lang="en-US" b="true" sz="8799">
                  <a:solidFill>
                    <a:srgbClr val="FFFFFF"/>
                  </a:solidFill>
                  <a:latin typeface="Aileron Ultra-Bold"/>
                  <a:ea typeface="Aileron Ultra-Bold"/>
                  <a:cs typeface="Aileron Ultra-Bold"/>
                  <a:sym typeface="Aileron Ultra-Bold"/>
                </a:rPr>
                <a:t>T</a:t>
              </a:r>
            </a:p>
          </p:txBody>
        </p:sp>
      </p:grpSp>
      <p:sp>
        <p:nvSpPr>
          <p:cNvPr name="Freeform 17" id="17"/>
          <p:cNvSpPr/>
          <p:nvPr/>
        </p:nvSpPr>
        <p:spPr>
          <a:xfrm flipH="false" flipV="false" rot="5400000">
            <a:off x="11623940" y="5368074"/>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67008" y="-829143"/>
            <a:ext cx="18622015" cy="2200743"/>
            <a:chOff x="0" y="0"/>
            <a:chExt cx="4904564" cy="579619"/>
          </a:xfrm>
        </p:grpSpPr>
        <p:sp>
          <p:nvSpPr>
            <p:cNvPr name="Freeform 19" id="19"/>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0" id="20"/>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2948631" y="1971048"/>
            <a:ext cx="2875301" cy="830547"/>
            <a:chOff x="0" y="0"/>
            <a:chExt cx="757281" cy="218745"/>
          </a:xfrm>
        </p:grpSpPr>
        <p:sp>
          <p:nvSpPr>
            <p:cNvPr name="Freeform 22" id="22"/>
            <p:cNvSpPr/>
            <p:nvPr/>
          </p:nvSpPr>
          <p:spPr>
            <a:xfrm flipH="false" flipV="false" rot="0">
              <a:off x="0" y="0"/>
              <a:ext cx="757281" cy="218745"/>
            </a:xfrm>
            <a:custGeom>
              <a:avLst/>
              <a:gdLst/>
              <a:ahLst/>
              <a:cxnLst/>
              <a:rect r="r" b="b" t="t" l="l"/>
              <a:pathLst>
                <a:path h="218745" w="757281">
                  <a:moveTo>
                    <a:pt x="109372" y="0"/>
                  </a:moveTo>
                  <a:lnTo>
                    <a:pt x="647908" y="0"/>
                  </a:lnTo>
                  <a:cubicBezTo>
                    <a:pt x="708313" y="0"/>
                    <a:pt x="757281" y="48968"/>
                    <a:pt x="757281" y="109372"/>
                  </a:cubicBezTo>
                  <a:lnTo>
                    <a:pt x="757281" y="109372"/>
                  </a:lnTo>
                  <a:cubicBezTo>
                    <a:pt x="757281" y="138380"/>
                    <a:pt x="745758" y="166199"/>
                    <a:pt x="725246" y="186710"/>
                  </a:cubicBezTo>
                  <a:cubicBezTo>
                    <a:pt x="704735" y="207222"/>
                    <a:pt x="676916" y="218745"/>
                    <a:pt x="647908" y="218745"/>
                  </a:cubicBezTo>
                  <a:lnTo>
                    <a:pt x="109372" y="218745"/>
                  </a:lnTo>
                  <a:cubicBezTo>
                    <a:pt x="48968" y="218745"/>
                    <a:pt x="0" y="169777"/>
                    <a:pt x="0" y="109372"/>
                  </a:cubicBezTo>
                  <a:lnTo>
                    <a:pt x="0" y="109372"/>
                  </a:lnTo>
                  <a:cubicBezTo>
                    <a:pt x="0" y="48968"/>
                    <a:pt x="48968" y="0"/>
                    <a:pt x="109372" y="0"/>
                  </a:cubicBezTo>
                  <a:close/>
                </a:path>
              </a:pathLst>
            </a:custGeom>
            <a:solidFill>
              <a:srgbClr val="FFDE59"/>
            </a:solidFill>
          </p:spPr>
        </p:sp>
        <p:sp>
          <p:nvSpPr>
            <p:cNvPr name="TextBox 23" id="23"/>
            <p:cNvSpPr txBox="true"/>
            <p:nvPr/>
          </p:nvSpPr>
          <p:spPr>
            <a:xfrm>
              <a:off x="0" y="-38100"/>
              <a:ext cx="757281" cy="25684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2616192" y="5435592"/>
            <a:ext cx="3207739" cy="830547"/>
            <a:chOff x="0" y="0"/>
            <a:chExt cx="844837" cy="218745"/>
          </a:xfrm>
        </p:grpSpPr>
        <p:sp>
          <p:nvSpPr>
            <p:cNvPr name="Freeform 25" id="25"/>
            <p:cNvSpPr/>
            <p:nvPr/>
          </p:nvSpPr>
          <p:spPr>
            <a:xfrm flipH="false" flipV="false" rot="0">
              <a:off x="0" y="0"/>
              <a:ext cx="844837" cy="218745"/>
            </a:xfrm>
            <a:custGeom>
              <a:avLst/>
              <a:gdLst/>
              <a:ahLst/>
              <a:cxnLst/>
              <a:rect r="r" b="b" t="t" l="l"/>
              <a:pathLst>
                <a:path h="218745" w="844837">
                  <a:moveTo>
                    <a:pt x="109372" y="0"/>
                  </a:moveTo>
                  <a:lnTo>
                    <a:pt x="735464" y="0"/>
                  </a:lnTo>
                  <a:cubicBezTo>
                    <a:pt x="795869" y="0"/>
                    <a:pt x="844837" y="48968"/>
                    <a:pt x="844837" y="109372"/>
                  </a:cubicBezTo>
                  <a:lnTo>
                    <a:pt x="844837" y="109372"/>
                  </a:lnTo>
                  <a:cubicBezTo>
                    <a:pt x="844837" y="138380"/>
                    <a:pt x="833314" y="166199"/>
                    <a:pt x="812802" y="186710"/>
                  </a:cubicBezTo>
                  <a:cubicBezTo>
                    <a:pt x="792291" y="207222"/>
                    <a:pt x="764472" y="218745"/>
                    <a:pt x="735464" y="218745"/>
                  </a:cubicBezTo>
                  <a:lnTo>
                    <a:pt x="109372" y="218745"/>
                  </a:lnTo>
                  <a:cubicBezTo>
                    <a:pt x="48968" y="218745"/>
                    <a:pt x="0" y="169777"/>
                    <a:pt x="0" y="109372"/>
                  </a:cubicBezTo>
                  <a:lnTo>
                    <a:pt x="0" y="109372"/>
                  </a:lnTo>
                  <a:cubicBezTo>
                    <a:pt x="0" y="48968"/>
                    <a:pt x="48968" y="0"/>
                    <a:pt x="109372" y="0"/>
                  </a:cubicBezTo>
                  <a:close/>
                </a:path>
              </a:pathLst>
            </a:custGeom>
            <a:solidFill>
              <a:srgbClr val="FFDE59"/>
            </a:solidFill>
          </p:spPr>
        </p:sp>
        <p:sp>
          <p:nvSpPr>
            <p:cNvPr name="TextBox 26" id="26"/>
            <p:cNvSpPr txBox="true"/>
            <p:nvPr/>
          </p:nvSpPr>
          <p:spPr>
            <a:xfrm>
              <a:off x="0" y="-38100"/>
              <a:ext cx="844837" cy="25684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94617" y="2204986"/>
            <a:ext cx="5469928" cy="2118360"/>
            <a:chOff x="0" y="0"/>
            <a:chExt cx="7293237" cy="2824480"/>
          </a:xfrm>
        </p:grpSpPr>
        <p:sp>
          <p:nvSpPr>
            <p:cNvPr name="TextBox 28" id="28"/>
            <p:cNvSpPr txBox="true"/>
            <p:nvPr/>
          </p:nvSpPr>
          <p:spPr>
            <a:xfrm rot="0">
              <a:off x="0" y="-28575"/>
              <a:ext cx="7293237" cy="590762"/>
            </a:xfrm>
            <a:prstGeom prst="rect">
              <a:avLst/>
            </a:prstGeom>
          </p:spPr>
          <p:txBody>
            <a:bodyPr anchor="t" rtlCol="false" tIns="0" lIns="0" bIns="0" rIns="0">
              <a:spAutoFit/>
            </a:bodyPr>
            <a:lstStyle/>
            <a:p>
              <a:pPr algn="r">
                <a:lnSpc>
                  <a:spcPts val="3640"/>
                </a:lnSpc>
              </a:pPr>
              <a:r>
                <a:rPr lang="en-US" b="true" sz="2800" spc="84">
                  <a:solidFill>
                    <a:srgbClr val="165B12"/>
                  </a:solidFill>
                  <a:latin typeface="Aileron Bold"/>
                  <a:ea typeface="Aileron Bold"/>
                  <a:cs typeface="Aileron Bold"/>
                  <a:sym typeface="Aileron Bold"/>
                </a:rPr>
                <a:t>STRENGTHS</a:t>
              </a:r>
            </a:p>
          </p:txBody>
        </p:sp>
        <p:sp>
          <p:nvSpPr>
            <p:cNvPr name="TextBox 29" id="29"/>
            <p:cNvSpPr txBox="true"/>
            <p:nvPr/>
          </p:nvSpPr>
          <p:spPr>
            <a:xfrm rot="0">
              <a:off x="0" y="778087"/>
              <a:ext cx="7293237" cy="2046393"/>
            </a:xfrm>
            <a:prstGeom prst="rect">
              <a:avLst/>
            </a:prstGeom>
          </p:spPr>
          <p:txBody>
            <a:bodyPr anchor="t" rtlCol="false" tIns="0" lIns="0" bIns="0" rIns="0">
              <a:spAutoFit/>
            </a:bodyPr>
            <a:lstStyle/>
            <a:p>
              <a:pPr algn="r" marL="474981" indent="-237491" lvl="1">
                <a:lnSpc>
                  <a:spcPts val="3080"/>
                </a:lnSpc>
                <a:buFont typeface="Arial"/>
                <a:buChar char="•"/>
              </a:pPr>
              <a:r>
                <a:rPr lang="en-US" sz="2200" spc="33">
                  <a:solidFill>
                    <a:srgbClr val="191919"/>
                  </a:solidFill>
                  <a:latin typeface="Aileron"/>
                  <a:ea typeface="Aileron"/>
                  <a:cs typeface="Aileron"/>
                  <a:sym typeface="Aileron"/>
                </a:rPr>
                <a:t>High Brand Loyalty,Good Quality Products and Services</a:t>
              </a:r>
            </a:p>
            <a:p>
              <a:pPr algn="r" marL="474981" indent="-237491" lvl="1">
                <a:lnSpc>
                  <a:spcPts val="3080"/>
                </a:lnSpc>
                <a:buFont typeface="Arial"/>
                <a:buChar char="•"/>
              </a:pPr>
              <a:r>
                <a:rPr lang="en-US" sz="2200" spc="33">
                  <a:solidFill>
                    <a:srgbClr val="191919"/>
                  </a:solidFill>
                  <a:latin typeface="Aileron"/>
                  <a:ea typeface="Aileron"/>
                  <a:cs typeface="Aileron"/>
                  <a:sym typeface="Aileron"/>
                </a:rPr>
                <a:t>A Brand Image Associated with Ethics,Values  and Natural Ingredients.</a:t>
              </a:r>
            </a:p>
          </p:txBody>
        </p:sp>
      </p:grpSp>
      <p:grpSp>
        <p:nvGrpSpPr>
          <p:cNvPr name="Group 30" id="30"/>
          <p:cNvGrpSpPr/>
          <p:nvPr/>
        </p:nvGrpSpPr>
        <p:grpSpPr>
          <a:xfrm rot="0">
            <a:off x="12468225" y="5435592"/>
            <a:ext cx="2875301" cy="830547"/>
            <a:chOff x="0" y="0"/>
            <a:chExt cx="757281" cy="218745"/>
          </a:xfrm>
        </p:grpSpPr>
        <p:sp>
          <p:nvSpPr>
            <p:cNvPr name="Freeform 31" id="31"/>
            <p:cNvSpPr/>
            <p:nvPr/>
          </p:nvSpPr>
          <p:spPr>
            <a:xfrm flipH="false" flipV="false" rot="0">
              <a:off x="0" y="0"/>
              <a:ext cx="757281" cy="218745"/>
            </a:xfrm>
            <a:custGeom>
              <a:avLst/>
              <a:gdLst/>
              <a:ahLst/>
              <a:cxnLst/>
              <a:rect r="r" b="b" t="t" l="l"/>
              <a:pathLst>
                <a:path h="218745" w="757281">
                  <a:moveTo>
                    <a:pt x="109372" y="0"/>
                  </a:moveTo>
                  <a:lnTo>
                    <a:pt x="647908" y="0"/>
                  </a:lnTo>
                  <a:cubicBezTo>
                    <a:pt x="708313" y="0"/>
                    <a:pt x="757281" y="48968"/>
                    <a:pt x="757281" y="109372"/>
                  </a:cubicBezTo>
                  <a:lnTo>
                    <a:pt x="757281" y="109372"/>
                  </a:lnTo>
                  <a:cubicBezTo>
                    <a:pt x="757281" y="138380"/>
                    <a:pt x="745758" y="166199"/>
                    <a:pt x="725246" y="186710"/>
                  </a:cubicBezTo>
                  <a:cubicBezTo>
                    <a:pt x="704735" y="207222"/>
                    <a:pt x="676916" y="218745"/>
                    <a:pt x="647908" y="218745"/>
                  </a:cubicBezTo>
                  <a:lnTo>
                    <a:pt x="109372" y="218745"/>
                  </a:lnTo>
                  <a:cubicBezTo>
                    <a:pt x="48968" y="218745"/>
                    <a:pt x="0" y="169777"/>
                    <a:pt x="0" y="109372"/>
                  </a:cubicBezTo>
                  <a:lnTo>
                    <a:pt x="0" y="109372"/>
                  </a:lnTo>
                  <a:cubicBezTo>
                    <a:pt x="0" y="48968"/>
                    <a:pt x="48968" y="0"/>
                    <a:pt x="109372" y="0"/>
                  </a:cubicBezTo>
                  <a:close/>
                </a:path>
              </a:pathLst>
            </a:custGeom>
            <a:solidFill>
              <a:srgbClr val="FFDE59"/>
            </a:solidFill>
          </p:spPr>
        </p:sp>
        <p:sp>
          <p:nvSpPr>
            <p:cNvPr name="TextBox 32" id="32"/>
            <p:cNvSpPr txBox="true"/>
            <p:nvPr/>
          </p:nvSpPr>
          <p:spPr>
            <a:xfrm>
              <a:off x="0" y="-38100"/>
              <a:ext cx="757281" cy="256845"/>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2287250" y="1971048"/>
            <a:ext cx="2875301" cy="830547"/>
            <a:chOff x="0" y="0"/>
            <a:chExt cx="757281" cy="218745"/>
          </a:xfrm>
        </p:grpSpPr>
        <p:sp>
          <p:nvSpPr>
            <p:cNvPr name="Freeform 34" id="34"/>
            <p:cNvSpPr/>
            <p:nvPr/>
          </p:nvSpPr>
          <p:spPr>
            <a:xfrm flipH="false" flipV="false" rot="0">
              <a:off x="0" y="0"/>
              <a:ext cx="757281" cy="218745"/>
            </a:xfrm>
            <a:custGeom>
              <a:avLst/>
              <a:gdLst/>
              <a:ahLst/>
              <a:cxnLst/>
              <a:rect r="r" b="b" t="t" l="l"/>
              <a:pathLst>
                <a:path h="218745" w="757281">
                  <a:moveTo>
                    <a:pt x="109372" y="0"/>
                  </a:moveTo>
                  <a:lnTo>
                    <a:pt x="647908" y="0"/>
                  </a:lnTo>
                  <a:cubicBezTo>
                    <a:pt x="708313" y="0"/>
                    <a:pt x="757281" y="48968"/>
                    <a:pt x="757281" y="109372"/>
                  </a:cubicBezTo>
                  <a:lnTo>
                    <a:pt x="757281" y="109372"/>
                  </a:lnTo>
                  <a:cubicBezTo>
                    <a:pt x="757281" y="138380"/>
                    <a:pt x="745758" y="166199"/>
                    <a:pt x="725246" y="186710"/>
                  </a:cubicBezTo>
                  <a:cubicBezTo>
                    <a:pt x="704735" y="207222"/>
                    <a:pt x="676916" y="218745"/>
                    <a:pt x="647908" y="218745"/>
                  </a:cubicBezTo>
                  <a:lnTo>
                    <a:pt x="109372" y="218745"/>
                  </a:lnTo>
                  <a:cubicBezTo>
                    <a:pt x="48968" y="218745"/>
                    <a:pt x="0" y="169777"/>
                    <a:pt x="0" y="109372"/>
                  </a:cubicBezTo>
                  <a:lnTo>
                    <a:pt x="0" y="109372"/>
                  </a:lnTo>
                  <a:cubicBezTo>
                    <a:pt x="0" y="48968"/>
                    <a:pt x="48968" y="0"/>
                    <a:pt x="109372" y="0"/>
                  </a:cubicBezTo>
                  <a:close/>
                </a:path>
              </a:pathLst>
            </a:custGeom>
            <a:solidFill>
              <a:srgbClr val="FFDE59"/>
            </a:solidFill>
          </p:spPr>
        </p:sp>
        <p:sp>
          <p:nvSpPr>
            <p:cNvPr name="TextBox 35" id="35"/>
            <p:cNvSpPr txBox="true"/>
            <p:nvPr/>
          </p:nvSpPr>
          <p:spPr>
            <a:xfrm>
              <a:off x="0" y="-38100"/>
              <a:ext cx="757281" cy="256845"/>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12620625" y="2204986"/>
            <a:ext cx="5340181" cy="2899410"/>
            <a:chOff x="0" y="0"/>
            <a:chExt cx="7120242" cy="3865880"/>
          </a:xfrm>
        </p:grpSpPr>
        <p:sp>
          <p:nvSpPr>
            <p:cNvPr name="TextBox 37" id="37"/>
            <p:cNvSpPr txBox="true"/>
            <p:nvPr/>
          </p:nvSpPr>
          <p:spPr>
            <a:xfrm rot="0">
              <a:off x="0" y="-28575"/>
              <a:ext cx="7120242" cy="590762"/>
            </a:xfrm>
            <a:prstGeom prst="rect">
              <a:avLst/>
            </a:prstGeom>
          </p:spPr>
          <p:txBody>
            <a:bodyPr anchor="t" rtlCol="false" tIns="0" lIns="0" bIns="0" rIns="0">
              <a:spAutoFit/>
            </a:bodyPr>
            <a:lstStyle/>
            <a:p>
              <a:pPr algn="l">
                <a:lnSpc>
                  <a:spcPts val="3640"/>
                </a:lnSpc>
              </a:pPr>
              <a:r>
                <a:rPr lang="en-US" b="true" sz="2800" spc="84">
                  <a:solidFill>
                    <a:srgbClr val="165B12"/>
                  </a:solidFill>
                  <a:latin typeface="Aileron Bold"/>
                  <a:ea typeface="Aileron Bold"/>
                  <a:cs typeface="Aileron Bold"/>
                  <a:sym typeface="Aileron Bold"/>
                </a:rPr>
                <a:t>WEAKNESS</a:t>
              </a:r>
            </a:p>
          </p:txBody>
        </p:sp>
        <p:sp>
          <p:nvSpPr>
            <p:cNvPr name="TextBox 38" id="38"/>
            <p:cNvSpPr txBox="true"/>
            <p:nvPr/>
          </p:nvSpPr>
          <p:spPr>
            <a:xfrm rot="0">
              <a:off x="0" y="778087"/>
              <a:ext cx="7120242" cy="3087793"/>
            </a:xfrm>
            <a:prstGeom prst="rect">
              <a:avLst/>
            </a:prstGeom>
          </p:spPr>
          <p:txBody>
            <a:bodyPr anchor="t" rtlCol="false" tIns="0" lIns="0" bIns="0" rIns="0">
              <a:spAutoFit/>
            </a:bodyPr>
            <a:lstStyle/>
            <a:p>
              <a:pPr algn="l" marL="474981" indent="-237491" lvl="1">
                <a:lnSpc>
                  <a:spcPts val="3080"/>
                </a:lnSpc>
                <a:buFont typeface="Arial"/>
                <a:buChar char="•"/>
              </a:pPr>
              <a:r>
                <a:rPr lang="en-US" sz="2200" spc="33">
                  <a:solidFill>
                    <a:srgbClr val="191919"/>
                  </a:solidFill>
                  <a:latin typeface="Aileron"/>
                  <a:ea typeface="Aileron"/>
                  <a:cs typeface="Aileron"/>
                  <a:sym typeface="Aileron"/>
                </a:rPr>
                <a:t>High Operating Costs</a:t>
              </a:r>
            </a:p>
            <a:p>
              <a:pPr algn="l" marL="474981" indent="-237491" lvl="1">
                <a:lnSpc>
                  <a:spcPts val="3080"/>
                </a:lnSpc>
                <a:buFont typeface="Arial"/>
                <a:buChar char="•"/>
              </a:pPr>
              <a:r>
                <a:rPr lang="en-US" sz="2200" spc="33">
                  <a:solidFill>
                    <a:srgbClr val="191919"/>
                  </a:solidFill>
                  <a:latin typeface="Aileron"/>
                  <a:ea typeface="Aileron"/>
                  <a:cs typeface="Aileron"/>
                  <a:sym typeface="Aileron"/>
                </a:rPr>
                <a:t>Sales Volume Restricted by Limited Number of Outlets</a:t>
              </a:r>
            </a:p>
            <a:p>
              <a:pPr algn="l" marL="474981" indent="-237491" lvl="1">
                <a:lnSpc>
                  <a:spcPts val="3080"/>
                </a:lnSpc>
                <a:buFont typeface="Arial"/>
                <a:buChar char="•"/>
              </a:pPr>
              <a:r>
                <a:rPr lang="en-US" sz="2200" spc="33">
                  <a:solidFill>
                    <a:srgbClr val="191919"/>
                  </a:solidFill>
                  <a:latin typeface="Aileron"/>
                  <a:ea typeface="Aileron"/>
                  <a:cs typeface="Aileron"/>
                  <a:sym typeface="Aileron"/>
                </a:rPr>
                <a:t>Faces stiff competition from established local brands and international entrants</a:t>
              </a:r>
            </a:p>
          </p:txBody>
        </p:sp>
      </p:grpSp>
      <p:grpSp>
        <p:nvGrpSpPr>
          <p:cNvPr name="Group 39" id="39"/>
          <p:cNvGrpSpPr/>
          <p:nvPr/>
        </p:nvGrpSpPr>
        <p:grpSpPr>
          <a:xfrm rot="0">
            <a:off x="194617" y="5626608"/>
            <a:ext cx="5469928" cy="2508885"/>
            <a:chOff x="0" y="0"/>
            <a:chExt cx="7293237" cy="3345180"/>
          </a:xfrm>
        </p:grpSpPr>
        <p:sp>
          <p:nvSpPr>
            <p:cNvPr name="TextBox 40" id="40"/>
            <p:cNvSpPr txBox="true"/>
            <p:nvPr/>
          </p:nvSpPr>
          <p:spPr>
            <a:xfrm rot="0">
              <a:off x="0" y="-28575"/>
              <a:ext cx="7293237" cy="590762"/>
            </a:xfrm>
            <a:prstGeom prst="rect">
              <a:avLst/>
            </a:prstGeom>
          </p:spPr>
          <p:txBody>
            <a:bodyPr anchor="t" rtlCol="false" tIns="0" lIns="0" bIns="0" rIns="0">
              <a:spAutoFit/>
            </a:bodyPr>
            <a:lstStyle/>
            <a:p>
              <a:pPr algn="r">
                <a:lnSpc>
                  <a:spcPts val="3640"/>
                </a:lnSpc>
              </a:pPr>
              <a:r>
                <a:rPr lang="en-US" b="true" sz="2800" spc="84">
                  <a:solidFill>
                    <a:srgbClr val="165B12"/>
                  </a:solidFill>
                  <a:latin typeface="Aileron Bold"/>
                  <a:ea typeface="Aileron Bold"/>
                  <a:cs typeface="Aileron Bold"/>
                  <a:sym typeface="Aileron Bold"/>
                </a:rPr>
                <a:t>OPPORTUNITIES</a:t>
              </a:r>
            </a:p>
          </p:txBody>
        </p:sp>
        <p:sp>
          <p:nvSpPr>
            <p:cNvPr name="TextBox 41" id="41"/>
            <p:cNvSpPr txBox="true"/>
            <p:nvPr/>
          </p:nvSpPr>
          <p:spPr>
            <a:xfrm rot="0">
              <a:off x="0" y="778087"/>
              <a:ext cx="7293237" cy="2567093"/>
            </a:xfrm>
            <a:prstGeom prst="rect">
              <a:avLst/>
            </a:prstGeom>
          </p:spPr>
          <p:txBody>
            <a:bodyPr anchor="t" rtlCol="false" tIns="0" lIns="0" bIns="0" rIns="0">
              <a:spAutoFit/>
            </a:bodyPr>
            <a:lstStyle/>
            <a:p>
              <a:pPr algn="r" marL="474981" indent="-237491" lvl="1">
                <a:lnSpc>
                  <a:spcPts val="3080"/>
                </a:lnSpc>
                <a:buFont typeface="Arial"/>
                <a:buChar char="•"/>
              </a:pPr>
              <a:r>
                <a:rPr lang="en-US" sz="2200" spc="33">
                  <a:solidFill>
                    <a:srgbClr val="191919"/>
                  </a:solidFill>
                  <a:latin typeface="Aileron"/>
                  <a:ea typeface="Aileron"/>
                  <a:cs typeface="Aileron"/>
                  <a:sym typeface="Aileron"/>
                </a:rPr>
                <a:t>Increasing Awareness about Eco-Friendly Products</a:t>
              </a:r>
            </a:p>
            <a:p>
              <a:pPr algn="r" marL="474981" indent="-237491" lvl="1">
                <a:lnSpc>
                  <a:spcPts val="3080"/>
                </a:lnSpc>
                <a:buFont typeface="Arial"/>
                <a:buChar char="•"/>
              </a:pPr>
              <a:r>
                <a:rPr lang="en-US" sz="2200" spc="33">
                  <a:solidFill>
                    <a:srgbClr val="191919"/>
                  </a:solidFill>
                  <a:latin typeface="Aileron"/>
                  <a:ea typeface="Aileron"/>
                  <a:cs typeface="Aileron"/>
                  <a:sym typeface="Aileron"/>
                </a:rPr>
                <a:t>Increasing Purchasing Powers of Customers</a:t>
              </a:r>
            </a:p>
            <a:p>
              <a:pPr algn="r">
                <a:lnSpc>
                  <a:spcPts val="3080"/>
                </a:lnSpc>
              </a:pPr>
            </a:p>
          </p:txBody>
        </p:sp>
      </p:grpSp>
      <p:grpSp>
        <p:nvGrpSpPr>
          <p:cNvPr name="Group 42" id="42"/>
          <p:cNvGrpSpPr/>
          <p:nvPr/>
        </p:nvGrpSpPr>
        <p:grpSpPr>
          <a:xfrm rot="0">
            <a:off x="12620625" y="5738213"/>
            <a:ext cx="5340181" cy="3289935"/>
            <a:chOff x="0" y="0"/>
            <a:chExt cx="7120242" cy="4386580"/>
          </a:xfrm>
        </p:grpSpPr>
        <p:sp>
          <p:nvSpPr>
            <p:cNvPr name="TextBox 43" id="43"/>
            <p:cNvSpPr txBox="true"/>
            <p:nvPr/>
          </p:nvSpPr>
          <p:spPr>
            <a:xfrm rot="0">
              <a:off x="0" y="-28575"/>
              <a:ext cx="7120242" cy="590762"/>
            </a:xfrm>
            <a:prstGeom prst="rect">
              <a:avLst/>
            </a:prstGeom>
          </p:spPr>
          <p:txBody>
            <a:bodyPr anchor="t" rtlCol="false" tIns="0" lIns="0" bIns="0" rIns="0">
              <a:spAutoFit/>
            </a:bodyPr>
            <a:lstStyle/>
            <a:p>
              <a:pPr algn="l">
                <a:lnSpc>
                  <a:spcPts val="3640"/>
                </a:lnSpc>
              </a:pPr>
              <a:r>
                <a:rPr lang="en-US" b="true" sz="2800" spc="84">
                  <a:solidFill>
                    <a:srgbClr val="165B12"/>
                  </a:solidFill>
                  <a:latin typeface="Aileron Bold"/>
                  <a:ea typeface="Aileron Bold"/>
                  <a:cs typeface="Aileron Bold"/>
                  <a:sym typeface="Aileron Bold"/>
                </a:rPr>
                <a:t>THREATS</a:t>
              </a:r>
            </a:p>
          </p:txBody>
        </p:sp>
        <p:sp>
          <p:nvSpPr>
            <p:cNvPr name="TextBox 44" id="44"/>
            <p:cNvSpPr txBox="true"/>
            <p:nvPr/>
          </p:nvSpPr>
          <p:spPr>
            <a:xfrm rot="0">
              <a:off x="0" y="778087"/>
              <a:ext cx="7120242" cy="3608493"/>
            </a:xfrm>
            <a:prstGeom prst="rect">
              <a:avLst/>
            </a:prstGeom>
          </p:spPr>
          <p:txBody>
            <a:bodyPr anchor="t" rtlCol="false" tIns="0" lIns="0" bIns="0" rIns="0">
              <a:spAutoFit/>
            </a:bodyPr>
            <a:lstStyle/>
            <a:p>
              <a:pPr algn="l" marL="474981" indent="-237491" lvl="1">
                <a:lnSpc>
                  <a:spcPts val="3080"/>
                </a:lnSpc>
                <a:buFont typeface="Arial"/>
                <a:buChar char="•"/>
              </a:pPr>
              <a:r>
                <a:rPr lang="en-US" sz="2200" spc="33">
                  <a:solidFill>
                    <a:srgbClr val="191919"/>
                  </a:solidFill>
                  <a:latin typeface="Aileron"/>
                  <a:ea typeface="Aileron"/>
                  <a:cs typeface="Aileron"/>
                  <a:sym typeface="Aileron"/>
                </a:rPr>
                <a:t>Entry of new international and domestic brands with similar ethical and natural positioning intensifies competition.</a:t>
              </a:r>
            </a:p>
            <a:p>
              <a:pPr algn="l" marL="474981" indent="-237491" lvl="1">
                <a:lnSpc>
                  <a:spcPts val="3080"/>
                </a:lnSpc>
                <a:buFont typeface="Arial"/>
                <a:buChar char="•"/>
              </a:pPr>
              <a:r>
                <a:rPr lang="en-US" sz="2200" spc="33">
                  <a:solidFill>
                    <a:srgbClr val="191919"/>
                  </a:solidFill>
                  <a:latin typeface="Aileron"/>
                  <a:ea typeface="Aileron"/>
                  <a:cs typeface="Aileron"/>
                  <a:sym typeface="Aileron"/>
                </a:rPr>
                <a:t>A predominantly price-sensitive market could deter potential customers </a:t>
              </a:r>
            </a:p>
          </p:txBody>
        </p:sp>
      </p:grpSp>
      <p:sp>
        <p:nvSpPr>
          <p:cNvPr name="TextBox 45" id="45"/>
          <p:cNvSpPr txBox="true"/>
          <p:nvPr/>
        </p:nvSpPr>
        <p:spPr>
          <a:xfrm rot="0">
            <a:off x="-1294231" y="311150"/>
            <a:ext cx="9813864"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SWOT ANALYSIS</a:t>
            </a:r>
          </a:p>
        </p:txBody>
      </p:sp>
      <p:grpSp>
        <p:nvGrpSpPr>
          <p:cNvPr name="Group 46" id="46"/>
          <p:cNvGrpSpPr/>
          <p:nvPr/>
        </p:nvGrpSpPr>
        <p:grpSpPr>
          <a:xfrm rot="0">
            <a:off x="-167008" y="9482382"/>
            <a:ext cx="18622015" cy="2200743"/>
            <a:chOff x="0" y="0"/>
            <a:chExt cx="4904564" cy="579619"/>
          </a:xfrm>
        </p:grpSpPr>
        <p:sp>
          <p:nvSpPr>
            <p:cNvPr name="Freeform 47" id="4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8" id="4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2.xml><?xml version="1.0" encoding="utf-8"?>
<p:sld xmlns:p="http://schemas.openxmlformats.org/presentationml/2006/main" xmlns:a="http://schemas.openxmlformats.org/drawingml/2006/main">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167008" y="-829143"/>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7008" y="9482382"/>
            <a:ext cx="18622015" cy="2200743"/>
            <a:chOff x="0" y="0"/>
            <a:chExt cx="4904564" cy="579619"/>
          </a:xfrm>
        </p:grpSpPr>
        <p:sp>
          <p:nvSpPr>
            <p:cNvPr name="Freeform 6" id="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7" id="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423" y="1703255"/>
            <a:ext cx="16535101" cy="2341518"/>
            <a:chOff x="0" y="0"/>
            <a:chExt cx="4354924" cy="616696"/>
          </a:xfrm>
        </p:grpSpPr>
        <p:sp>
          <p:nvSpPr>
            <p:cNvPr name="Freeform 9" id="9"/>
            <p:cNvSpPr/>
            <p:nvPr/>
          </p:nvSpPr>
          <p:spPr>
            <a:xfrm flipH="false" flipV="false" rot="0">
              <a:off x="0" y="0"/>
              <a:ext cx="4354924" cy="616696"/>
            </a:xfrm>
            <a:custGeom>
              <a:avLst/>
              <a:gdLst/>
              <a:ahLst/>
              <a:cxnLst/>
              <a:rect r="r" b="b" t="t" l="l"/>
              <a:pathLst>
                <a:path h="616696" w="4354924">
                  <a:moveTo>
                    <a:pt x="23879" y="0"/>
                  </a:moveTo>
                  <a:lnTo>
                    <a:pt x="4331045" y="0"/>
                  </a:lnTo>
                  <a:cubicBezTo>
                    <a:pt x="4337378" y="0"/>
                    <a:pt x="4343452" y="2516"/>
                    <a:pt x="4347930" y="6994"/>
                  </a:cubicBezTo>
                  <a:cubicBezTo>
                    <a:pt x="4352408" y="11472"/>
                    <a:pt x="4354924" y="17546"/>
                    <a:pt x="4354924" y="23879"/>
                  </a:cubicBezTo>
                  <a:lnTo>
                    <a:pt x="4354924" y="592817"/>
                  </a:lnTo>
                  <a:cubicBezTo>
                    <a:pt x="4354924" y="599150"/>
                    <a:pt x="4352408" y="605224"/>
                    <a:pt x="4347930" y="609702"/>
                  </a:cubicBezTo>
                  <a:cubicBezTo>
                    <a:pt x="4343452" y="614180"/>
                    <a:pt x="4337378" y="616696"/>
                    <a:pt x="4331045" y="616696"/>
                  </a:cubicBezTo>
                  <a:lnTo>
                    <a:pt x="23879" y="616696"/>
                  </a:lnTo>
                  <a:cubicBezTo>
                    <a:pt x="17546" y="616696"/>
                    <a:pt x="11472" y="614180"/>
                    <a:pt x="6994" y="609702"/>
                  </a:cubicBezTo>
                  <a:cubicBezTo>
                    <a:pt x="2516" y="605224"/>
                    <a:pt x="0" y="599150"/>
                    <a:pt x="0" y="592817"/>
                  </a:cubicBezTo>
                  <a:lnTo>
                    <a:pt x="0" y="23879"/>
                  </a:lnTo>
                  <a:cubicBezTo>
                    <a:pt x="0" y="17546"/>
                    <a:pt x="2516" y="11472"/>
                    <a:pt x="6994" y="6994"/>
                  </a:cubicBezTo>
                  <a:cubicBezTo>
                    <a:pt x="11472" y="2516"/>
                    <a:pt x="17546" y="0"/>
                    <a:pt x="23879" y="0"/>
                  </a:cubicBezTo>
                  <a:close/>
                </a:path>
              </a:pathLst>
            </a:custGeom>
            <a:solidFill>
              <a:srgbClr val="DFD28A"/>
            </a:solidFill>
            <a:ln w="38100" cap="rnd">
              <a:solidFill>
                <a:srgbClr val="000000"/>
              </a:solidFill>
              <a:prstDash val="solid"/>
              <a:round/>
            </a:ln>
          </p:spPr>
        </p:sp>
        <p:sp>
          <p:nvSpPr>
            <p:cNvPr name="TextBox 10" id="10"/>
            <p:cNvSpPr txBox="true"/>
            <p:nvPr/>
          </p:nvSpPr>
          <p:spPr>
            <a:xfrm>
              <a:off x="0" y="-38100"/>
              <a:ext cx="4354924" cy="65479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13423" y="311150"/>
            <a:ext cx="9813864" cy="717550"/>
          </a:xfrm>
          <a:prstGeom prst="rect">
            <a:avLst/>
          </a:prstGeom>
        </p:spPr>
        <p:txBody>
          <a:bodyPr anchor="t" rtlCol="false" tIns="0" lIns="0" bIns="0" rIns="0">
            <a:spAutoFit/>
          </a:bodyPr>
          <a:lstStyle/>
          <a:p>
            <a:pPr algn="l">
              <a:lnSpc>
                <a:spcPts val="5599"/>
              </a:lnSpc>
              <a:spcBef>
                <a:spcPct val="0"/>
              </a:spcBef>
            </a:pPr>
            <a:r>
              <a:rPr lang="en-US" b="true" sz="3999">
                <a:solidFill>
                  <a:srgbClr val="DFD28A"/>
                </a:solidFill>
                <a:latin typeface="Lastica Bold"/>
                <a:ea typeface="Lastica Bold"/>
                <a:cs typeface="Lastica Bold"/>
                <a:sym typeface="Lastica Bold"/>
              </a:rPr>
              <a:t>appendix 1.1</a:t>
            </a:r>
          </a:p>
        </p:txBody>
      </p:sp>
      <p:grpSp>
        <p:nvGrpSpPr>
          <p:cNvPr name="Group 12" id="12"/>
          <p:cNvGrpSpPr/>
          <p:nvPr/>
        </p:nvGrpSpPr>
        <p:grpSpPr>
          <a:xfrm rot="0">
            <a:off x="513423" y="4265571"/>
            <a:ext cx="16535101" cy="2130719"/>
            <a:chOff x="0" y="0"/>
            <a:chExt cx="4354924" cy="561177"/>
          </a:xfrm>
        </p:grpSpPr>
        <p:sp>
          <p:nvSpPr>
            <p:cNvPr name="Freeform 13" id="13"/>
            <p:cNvSpPr/>
            <p:nvPr/>
          </p:nvSpPr>
          <p:spPr>
            <a:xfrm flipH="false" flipV="false" rot="0">
              <a:off x="0" y="0"/>
              <a:ext cx="4354924" cy="561177"/>
            </a:xfrm>
            <a:custGeom>
              <a:avLst/>
              <a:gdLst/>
              <a:ahLst/>
              <a:cxnLst/>
              <a:rect r="r" b="b" t="t" l="l"/>
              <a:pathLst>
                <a:path h="561177" w="4354924">
                  <a:moveTo>
                    <a:pt x="23879" y="0"/>
                  </a:moveTo>
                  <a:lnTo>
                    <a:pt x="4331045" y="0"/>
                  </a:lnTo>
                  <a:cubicBezTo>
                    <a:pt x="4337378" y="0"/>
                    <a:pt x="4343452" y="2516"/>
                    <a:pt x="4347930" y="6994"/>
                  </a:cubicBezTo>
                  <a:cubicBezTo>
                    <a:pt x="4352408" y="11472"/>
                    <a:pt x="4354924" y="17546"/>
                    <a:pt x="4354924" y="23879"/>
                  </a:cubicBezTo>
                  <a:lnTo>
                    <a:pt x="4354924" y="537298"/>
                  </a:lnTo>
                  <a:cubicBezTo>
                    <a:pt x="4354924" y="543631"/>
                    <a:pt x="4352408" y="549705"/>
                    <a:pt x="4347930" y="554183"/>
                  </a:cubicBezTo>
                  <a:cubicBezTo>
                    <a:pt x="4343452" y="558661"/>
                    <a:pt x="4337378" y="561177"/>
                    <a:pt x="4331045" y="561177"/>
                  </a:cubicBezTo>
                  <a:lnTo>
                    <a:pt x="23879" y="561177"/>
                  </a:lnTo>
                  <a:cubicBezTo>
                    <a:pt x="17546" y="561177"/>
                    <a:pt x="11472" y="558661"/>
                    <a:pt x="6994" y="554183"/>
                  </a:cubicBezTo>
                  <a:cubicBezTo>
                    <a:pt x="2516" y="549705"/>
                    <a:pt x="0" y="543631"/>
                    <a:pt x="0" y="537298"/>
                  </a:cubicBezTo>
                  <a:lnTo>
                    <a:pt x="0" y="23879"/>
                  </a:lnTo>
                  <a:cubicBezTo>
                    <a:pt x="0" y="17546"/>
                    <a:pt x="2516" y="11472"/>
                    <a:pt x="6994" y="6994"/>
                  </a:cubicBezTo>
                  <a:cubicBezTo>
                    <a:pt x="11472" y="2516"/>
                    <a:pt x="17546" y="0"/>
                    <a:pt x="23879" y="0"/>
                  </a:cubicBezTo>
                  <a:close/>
                </a:path>
              </a:pathLst>
            </a:custGeom>
            <a:solidFill>
              <a:srgbClr val="DFD28A"/>
            </a:solidFill>
            <a:ln w="38100" cap="rnd">
              <a:solidFill>
                <a:srgbClr val="000000"/>
              </a:solidFill>
              <a:prstDash val="solid"/>
              <a:round/>
            </a:ln>
          </p:spPr>
        </p:sp>
        <p:sp>
          <p:nvSpPr>
            <p:cNvPr name="TextBox 14" id="14"/>
            <p:cNvSpPr txBox="true"/>
            <p:nvPr/>
          </p:nvSpPr>
          <p:spPr>
            <a:xfrm>
              <a:off x="0" y="-38100"/>
              <a:ext cx="4354924" cy="59927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13423" y="6827886"/>
            <a:ext cx="16535101" cy="2130719"/>
            <a:chOff x="0" y="0"/>
            <a:chExt cx="4354924" cy="561177"/>
          </a:xfrm>
        </p:grpSpPr>
        <p:sp>
          <p:nvSpPr>
            <p:cNvPr name="Freeform 16" id="16"/>
            <p:cNvSpPr/>
            <p:nvPr/>
          </p:nvSpPr>
          <p:spPr>
            <a:xfrm flipH="false" flipV="false" rot="0">
              <a:off x="0" y="0"/>
              <a:ext cx="4354924" cy="561177"/>
            </a:xfrm>
            <a:custGeom>
              <a:avLst/>
              <a:gdLst/>
              <a:ahLst/>
              <a:cxnLst/>
              <a:rect r="r" b="b" t="t" l="l"/>
              <a:pathLst>
                <a:path h="561177" w="4354924">
                  <a:moveTo>
                    <a:pt x="23879" y="0"/>
                  </a:moveTo>
                  <a:lnTo>
                    <a:pt x="4331045" y="0"/>
                  </a:lnTo>
                  <a:cubicBezTo>
                    <a:pt x="4337378" y="0"/>
                    <a:pt x="4343452" y="2516"/>
                    <a:pt x="4347930" y="6994"/>
                  </a:cubicBezTo>
                  <a:cubicBezTo>
                    <a:pt x="4352408" y="11472"/>
                    <a:pt x="4354924" y="17546"/>
                    <a:pt x="4354924" y="23879"/>
                  </a:cubicBezTo>
                  <a:lnTo>
                    <a:pt x="4354924" y="537298"/>
                  </a:lnTo>
                  <a:cubicBezTo>
                    <a:pt x="4354924" y="543631"/>
                    <a:pt x="4352408" y="549705"/>
                    <a:pt x="4347930" y="554183"/>
                  </a:cubicBezTo>
                  <a:cubicBezTo>
                    <a:pt x="4343452" y="558661"/>
                    <a:pt x="4337378" y="561177"/>
                    <a:pt x="4331045" y="561177"/>
                  </a:cubicBezTo>
                  <a:lnTo>
                    <a:pt x="23879" y="561177"/>
                  </a:lnTo>
                  <a:cubicBezTo>
                    <a:pt x="17546" y="561177"/>
                    <a:pt x="11472" y="558661"/>
                    <a:pt x="6994" y="554183"/>
                  </a:cubicBezTo>
                  <a:cubicBezTo>
                    <a:pt x="2516" y="549705"/>
                    <a:pt x="0" y="543631"/>
                    <a:pt x="0" y="537298"/>
                  </a:cubicBezTo>
                  <a:lnTo>
                    <a:pt x="0" y="23879"/>
                  </a:lnTo>
                  <a:cubicBezTo>
                    <a:pt x="0" y="17546"/>
                    <a:pt x="2516" y="11472"/>
                    <a:pt x="6994" y="6994"/>
                  </a:cubicBezTo>
                  <a:cubicBezTo>
                    <a:pt x="11472" y="2516"/>
                    <a:pt x="17546" y="0"/>
                    <a:pt x="23879" y="0"/>
                  </a:cubicBezTo>
                  <a:close/>
                </a:path>
              </a:pathLst>
            </a:custGeom>
            <a:solidFill>
              <a:srgbClr val="DFD28A"/>
            </a:solidFill>
            <a:ln w="38100" cap="rnd">
              <a:solidFill>
                <a:srgbClr val="000000"/>
              </a:solidFill>
              <a:prstDash val="solid"/>
              <a:round/>
            </a:ln>
          </p:spPr>
        </p:sp>
        <p:sp>
          <p:nvSpPr>
            <p:cNvPr name="TextBox 17" id="17"/>
            <p:cNvSpPr txBox="true"/>
            <p:nvPr/>
          </p:nvSpPr>
          <p:spPr>
            <a:xfrm>
              <a:off x="0" y="-38100"/>
              <a:ext cx="4354924" cy="599277"/>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42048" y="1797072"/>
            <a:ext cx="15940623" cy="2389759"/>
          </a:xfrm>
          <a:prstGeom prst="rect">
            <a:avLst/>
          </a:prstGeom>
        </p:spPr>
        <p:txBody>
          <a:bodyPr anchor="t" rtlCol="false" tIns="0" lIns="0" bIns="0" rIns="0">
            <a:spAutoFit/>
          </a:bodyPr>
          <a:lstStyle/>
          <a:p>
            <a:pPr algn="l" marL="332485" indent="-166243" lvl="1">
              <a:lnSpc>
                <a:spcPts val="2155"/>
              </a:lnSpc>
              <a:spcBef>
                <a:spcPct val="0"/>
              </a:spcBef>
              <a:buFont typeface="Arial"/>
              <a:buChar char="•"/>
            </a:pPr>
            <a:r>
              <a:rPr lang="en-US" sz="1539">
                <a:solidFill>
                  <a:srgbClr val="000000"/>
                </a:solidFill>
                <a:latin typeface="Canva Sans"/>
                <a:ea typeface="Canva Sans"/>
                <a:cs typeface="Canva Sans"/>
                <a:sym typeface="Canva Sans"/>
              </a:rPr>
              <a:t>F</a:t>
            </a:r>
            <a:r>
              <a:rPr lang="en-US" sz="1539">
                <a:solidFill>
                  <a:srgbClr val="000000"/>
                </a:solidFill>
                <a:latin typeface="Canva Sans"/>
                <a:ea typeface="Canva Sans"/>
                <a:cs typeface="Canva Sans"/>
                <a:sym typeface="Canva Sans"/>
              </a:rPr>
              <a:t>or the estimate on similar day campaigns by Lush Cosmetics and Aveda, both cruelty-free brands, have reported short-term boosts in daily sales by 10-15% on promotional days. </a:t>
            </a:r>
          </a:p>
          <a:p>
            <a:pPr algn="l" marL="332485" indent="-166243" lvl="1">
              <a:lnSpc>
                <a:spcPts val="2155"/>
              </a:lnSpc>
              <a:spcBef>
                <a:spcPct val="0"/>
              </a:spcBef>
              <a:buFont typeface="Arial"/>
              <a:buChar char="•"/>
            </a:pPr>
            <a:r>
              <a:rPr lang="en-US" sz="1539">
                <a:solidFill>
                  <a:srgbClr val="000000"/>
                </a:solidFill>
                <a:latin typeface="Canva Sans"/>
                <a:ea typeface="Canva Sans"/>
                <a:cs typeface="Canva Sans"/>
                <a:sym typeface="Canva Sans"/>
              </a:rPr>
              <a:t>Brands like Nykaa and Forest Essentials have effectively used influencer partnerships, spending ₹50-100 lakh per campaign and acquiring around 1.5-3 lakh new customers.</a:t>
            </a:r>
          </a:p>
          <a:p>
            <a:pPr algn="l" marL="332485" indent="-166243" lvl="1">
              <a:lnSpc>
                <a:spcPts val="2155"/>
              </a:lnSpc>
              <a:spcBef>
                <a:spcPct val="0"/>
              </a:spcBef>
              <a:buFont typeface="Arial"/>
              <a:buChar char="•"/>
            </a:pPr>
            <a:r>
              <a:rPr lang="en-US" sz="1539">
                <a:solidFill>
                  <a:srgbClr val="000000"/>
                </a:solidFill>
                <a:latin typeface="Canva Sans"/>
                <a:ea typeface="Canva Sans"/>
                <a:cs typeface="Canva Sans"/>
                <a:sym typeface="Canva Sans"/>
              </a:rPr>
              <a:t>For The Body Shop, assuming an average order value (AOV) of ₹2,000-3,000 and targeting 2-3 lakh new customers, the potential revenue boost is approximately ₹10-15 crore.</a:t>
            </a:r>
          </a:p>
          <a:p>
            <a:pPr algn="l" marL="332485" indent="-166243" lvl="1">
              <a:lnSpc>
                <a:spcPts val="2155"/>
              </a:lnSpc>
              <a:spcBef>
                <a:spcPct val="0"/>
              </a:spcBef>
              <a:buFont typeface="Arial"/>
              <a:buChar char="•"/>
            </a:pPr>
            <a:r>
              <a:rPr lang="en-US" sz="1539">
                <a:solidFill>
                  <a:srgbClr val="000000"/>
                </a:solidFill>
                <a:latin typeface="Canva Sans"/>
                <a:ea typeface="Canva Sans"/>
                <a:cs typeface="Canva Sans"/>
                <a:sym typeface="Canva Sans"/>
              </a:rPr>
              <a:t>Lush Cosmetics, has successfully implemented similar campaigns to promote transparency like our “How its made” series that improved customer retention by 12-20% and boosted annual revenue by 7-10%.</a:t>
            </a:r>
          </a:p>
          <a:p>
            <a:pPr algn="l">
              <a:lnSpc>
                <a:spcPts val="2155"/>
              </a:lnSpc>
              <a:spcBef>
                <a:spcPct val="0"/>
              </a:spcBef>
            </a:pPr>
          </a:p>
        </p:txBody>
      </p:sp>
      <p:sp>
        <p:nvSpPr>
          <p:cNvPr name="TextBox 19" id="19"/>
          <p:cNvSpPr txBox="true"/>
          <p:nvPr/>
        </p:nvSpPr>
        <p:spPr>
          <a:xfrm rot="0">
            <a:off x="926602" y="4516435"/>
            <a:ext cx="15708743" cy="1813179"/>
          </a:xfrm>
          <a:prstGeom prst="rect">
            <a:avLst/>
          </a:prstGeom>
        </p:spPr>
        <p:txBody>
          <a:bodyPr anchor="t" rtlCol="false" tIns="0" lIns="0" bIns="0" rIns="0">
            <a:spAutoFit/>
          </a:bodyPr>
          <a:lstStyle/>
          <a:p>
            <a:pPr algn="l" marL="375664" indent="-187832" lvl="1">
              <a:lnSpc>
                <a:spcPts val="2435"/>
              </a:lnSpc>
              <a:buFont typeface="Arial"/>
              <a:buChar char="•"/>
            </a:pPr>
            <a:r>
              <a:rPr lang="en-US" sz="1739">
                <a:solidFill>
                  <a:srgbClr val="000000"/>
                </a:solidFill>
                <a:latin typeface="Canva Sans"/>
                <a:ea typeface="Canva Sans"/>
                <a:cs typeface="Canva Sans"/>
                <a:sym typeface="Canva Sans"/>
              </a:rPr>
              <a:t>For the skincare assistants, similar AI models developed by Sephora and Estée Lauder incurred $100K-$150K (₹75 lakh - ₹1.1 crore) in development and launch costs. So we estimate a similar cost for our AI assistant.</a:t>
            </a:r>
            <a:r>
              <a:rPr lang="en-US" sz="1739">
                <a:solidFill>
                  <a:srgbClr val="000000"/>
                </a:solidFill>
                <a:latin typeface="Canva Sans"/>
                <a:ea typeface="Canva Sans"/>
                <a:cs typeface="Canva Sans"/>
                <a:sym typeface="Canva Sans"/>
              </a:rPr>
              <a:t> </a:t>
            </a:r>
          </a:p>
          <a:p>
            <a:pPr algn="l" marL="375664" indent="-187832" lvl="1">
              <a:lnSpc>
                <a:spcPts val="2435"/>
              </a:lnSpc>
              <a:buFont typeface="Arial"/>
              <a:buChar char="•"/>
            </a:pPr>
            <a:r>
              <a:rPr lang="en-US" sz="1739">
                <a:solidFill>
                  <a:srgbClr val="000000"/>
                </a:solidFill>
                <a:latin typeface="Canva Sans"/>
                <a:ea typeface="Canva Sans"/>
                <a:cs typeface="Canva Sans"/>
                <a:sym typeface="Canva Sans"/>
              </a:rPr>
              <a:t>Nykaa’s AI-powered beauty advisor led to a 20-25% increase in conversion rates by offering personalized recommendations, especially in skincare and makeup. Considering the higher percentage of upper middle class users using the platform, we expect the conversion rate to be slighty more than the same.</a:t>
            </a:r>
          </a:p>
          <a:p>
            <a:pPr algn="l">
              <a:lnSpc>
                <a:spcPts val="2435"/>
              </a:lnSpc>
              <a:spcBef>
                <a:spcPct val="0"/>
              </a:spcBef>
            </a:pPr>
          </a:p>
        </p:txBody>
      </p:sp>
      <p:sp>
        <p:nvSpPr>
          <p:cNvPr name="TextBox 20" id="20"/>
          <p:cNvSpPr txBox="true"/>
          <p:nvPr/>
        </p:nvSpPr>
        <p:spPr>
          <a:xfrm rot="0">
            <a:off x="1028700" y="7151808"/>
            <a:ext cx="14844466" cy="1508379"/>
          </a:xfrm>
          <a:prstGeom prst="rect">
            <a:avLst/>
          </a:prstGeom>
        </p:spPr>
        <p:txBody>
          <a:bodyPr anchor="t" rtlCol="false" tIns="0" lIns="0" bIns="0" rIns="0">
            <a:spAutoFit/>
          </a:bodyPr>
          <a:lstStyle/>
          <a:p>
            <a:pPr algn="l" marL="375664" indent="-187832" lvl="1">
              <a:lnSpc>
                <a:spcPts val="2435"/>
              </a:lnSpc>
              <a:buFont typeface="Arial"/>
              <a:buChar char="•"/>
            </a:pPr>
            <a:r>
              <a:rPr lang="en-US" sz="1739">
                <a:solidFill>
                  <a:srgbClr val="000000"/>
                </a:solidFill>
                <a:latin typeface="Canva Sans"/>
                <a:ea typeface="Canva Sans"/>
                <a:cs typeface="Canva Sans"/>
                <a:sym typeface="Canva Sans"/>
              </a:rPr>
              <a:t>For our DIY kits an expected profit margin of 50-60% is justified. Big players like MamaEarth, Forest cosmetics and DECIEM have similar versions of their own DIY kits which they sell at margins of 60-80%. This can be explained by a breakdown of pricing. The ingredients in the pack that we choose will vary from ₹50-₹100. Packaging will be between ₹20-₹30. The guide will cost another ₹10-₹20. Including overheads, the total cost will be somewhere between ₹100-₹200. Even at 100% profit margin, we’ll be able to sell them for a discount than the competitors that usually offer a price of ₹400-₹500 for their DIY kits.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167008" y="-829143"/>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7008" y="9482382"/>
            <a:ext cx="18622015" cy="2200743"/>
            <a:chOff x="0" y="0"/>
            <a:chExt cx="4904564" cy="579619"/>
          </a:xfrm>
        </p:grpSpPr>
        <p:sp>
          <p:nvSpPr>
            <p:cNvPr name="Freeform 6" id="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7" id="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423" y="1703255"/>
            <a:ext cx="16535101" cy="2130719"/>
            <a:chOff x="0" y="0"/>
            <a:chExt cx="4354924" cy="561177"/>
          </a:xfrm>
        </p:grpSpPr>
        <p:sp>
          <p:nvSpPr>
            <p:cNvPr name="Freeform 9" id="9"/>
            <p:cNvSpPr/>
            <p:nvPr/>
          </p:nvSpPr>
          <p:spPr>
            <a:xfrm flipH="false" flipV="false" rot="0">
              <a:off x="0" y="0"/>
              <a:ext cx="4354924" cy="561177"/>
            </a:xfrm>
            <a:custGeom>
              <a:avLst/>
              <a:gdLst/>
              <a:ahLst/>
              <a:cxnLst/>
              <a:rect r="r" b="b" t="t" l="l"/>
              <a:pathLst>
                <a:path h="561177" w="4354924">
                  <a:moveTo>
                    <a:pt x="23879" y="0"/>
                  </a:moveTo>
                  <a:lnTo>
                    <a:pt x="4331045" y="0"/>
                  </a:lnTo>
                  <a:cubicBezTo>
                    <a:pt x="4337378" y="0"/>
                    <a:pt x="4343452" y="2516"/>
                    <a:pt x="4347930" y="6994"/>
                  </a:cubicBezTo>
                  <a:cubicBezTo>
                    <a:pt x="4352408" y="11472"/>
                    <a:pt x="4354924" y="17546"/>
                    <a:pt x="4354924" y="23879"/>
                  </a:cubicBezTo>
                  <a:lnTo>
                    <a:pt x="4354924" y="537298"/>
                  </a:lnTo>
                  <a:cubicBezTo>
                    <a:pt x="4354924" y="543631"/>
                    <a:pt x="4352408" y="549705"/>
                    <a:pt x="4347930" y="554183"/>
                  </a:cubicBezTo>
                  <a:cubicBezTo>
                    <a:pt x="4343452" y="558661"/>
                    <a:pt x="4337378" y="561177"/>
                    <a:pt x="4331045" y="561177"/>
                  </a:cubicBezTo>
                  <a:lnTo>
                    <a:pt x="23879" y="561177"/>
                  </a:lnTo>
                  <a:cubicBezTo>
                    <a:pt x="17546" y="561177"/>
                    <a:pt x="11472" y="558661"/>
                    <a:pt x="6994" y="554183"/>
                  </a:cubicBezTo>
                  <a:cubicBezTo>
                    <a:pt x="2516" y="549705"/>
                    <a:pt x="0" y="543631"/>
                    <a:pt x="0" y="537298"/>
                  </a:cubicBezTo>
                  <a:lnTo>
                    <a:pt x="0" y="23879"/>
                  </a:lnTo>
                  <a:cubicBezTo>
                    <a:pt x="0" y="17546"/>
                    <a:pt x="2516" y="11472"/>
                    <a:pt x="6994" y="6994"/>
                  </a:cubicBezTo>
                  <a:cubicBezTo>
                    <a:pt x="11472" y="2516"/>
                    <a:pt x="17546" y="0"/>
                    <a:pt x="23879" y="0"/>
                  </a:cubicBezTo>
                  <a:close/>
                </a:path>
              </a:pathLst>
            </a:custGeom>
            <a:solidFill>
              <a:srgbClr val="DFD28A"/>
            </a:solidFill>
            <a:ln w="38100" cap="rnd">
              <a:solidFill>
                <a:srgbClr val="000000"/>
              </a:solidFill>
              <a:prstDash val="solid"/>
              <a:round/>
            </a:ln>
          </p:spPr>
        </p:sp>
        <p:sp>
          <p:nvSpPr>
            <p:cNvPr name="TextBox 10" id="10"/>
            <p:cNvSpPr txBox="true"/>
            <p:nvPr/>
          </p:nvSpPr>
          <p:spPr>
            <a:xfrm>
              <a:off x="0" y="-38100"/>
              <a:ext cx="4354924" cy="599277"/>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13423" y="311150"/>
            <a:ext cx="9813864" cy="717550"/>
          </a:xfrm>
          <a:prstGeom prst="rect">
            <a:avLst/>
          </a:prstGeom>
        </p:spPr>
        <p:txBody>
          <a:bodyPr anchor="t" rtlCol="false" tIns="0" lIns="0" bIns="0" rIns="0">
            <a:spAutoFit/>
          </a:bodyPr>
          <a:lstStyle/>
          <a:p>
            <a:pPr algn="l">
              <a:lnSpc>
                <a:spcPts val="5599"/>
              </a:lnSpc>
              <a:spcBef>
                <a:spcPct val="0"/>
              </a:spcBef>
            </a:pPr>
            <a:r>
              <a:rPr lang="en-US" b="true" sz="3999">
                <a:solidFill>
                  <a:srgbClr val="DFD28A"/>
                </a:solidFill>
                <a:latin typeface="Lastica Bold"/>
                <a:ea typeface="Lastica Bold"/>
                <a:cs typeface="Lastica Bold"/>
                <a:sym typeface="Lastica Bold"/>
              </a:rPr>
              <a:t>appendix 1.2</a:t>
            </a:r>
          </a:p>
        </p:txBody>
      </p:sp>
      <p:grpSp>
        <p:nvGrpSpPr>
          <p:cNvPr name="Group 12" id="12"/>
          <p:cNvGrpSpPr/>
          <p:nvPr/>
        </p:nvGrpSpPr>
        <p:grpSpPr>
          <a:xfrm rot="0">
            <a:off x="513423" y="4265571"/>
            <a:ext cx="16535101" cy="2130719"/>
            <a:chOff x="0" y="0"/>
            <a:chExt cx="4354924" cy="561177"/>
          </a:xfrm>
        </p:grpSpPr>
        <p:sp>
          <p:nvSpPr>
            <p:cNvPr name="Freeform 13" id="13"/>
            <p:cNvSpPr/>
            <p:nvPr/>
          </p:nvSpPr>
          <p:spPr>
            <a:xfrm flipH="false" flipV="false" rot="0">
              <a:off x="0" y="0"/>
              <a:ext cx="4354924" cy="561177"/>
            </a:xfrm>
            <a:custGeom>
              <a:avLst/>
              <a:gdLst/>
              <a:ahLst/>
              <a:cxnLst/>
              <a:rect r="r" b="b" t="t" l="l"/>
              <a:pathLst>
                <a:path h="561177" w="4354924">
                  <a:moveTo>
                    <a:pt x="23879" y="0"/>
                  </a:moveTo>
                  <a:lnTo>
                    <a:pt x="4331045" y="0"/>
                  </a:lnTo>
                  <a:cubicBezTo>
                    <a:pt x="4337378" y="0"/>
                    <a:pt x="4343452" y="2516"/>
                    <a:pt x="4347930" y="6994"/>
                  </a:cubicBezTo>
                  <a:cubicBezTo>
                    <a:pt x="4352408" y="11472"/>
                    <a:pt x="4354924" y="17546"/>
                    <a:pt x="4354924" y="23879"/>
                  </a:cubicBezTo>
                  <a:lnTo>
                    <a:pt x="4354924" y="537298"/>
                  </a:lnTo>
                  <a:cubicBezTo>
                    <a:pt x="4354924" y="543631"/>
                    <a:pt x="4352408" y="549705"/>
                    <a:pt x="4347930" y="554183"/>
                  </a:cubicBezTo>
                  <a:cubicBezTo>
                    <a:pt x="4343452" y="558661"/>
                    <a:pt x="4337378" y="561177"/>
                    <a:pt x="4331045" y="561177"/>
                  </a:cubicBezTo>
                  <a:lnTo>
                    <a:pt x="23879" y="561177"/>
                  </a:lnTo>
                  <a:cubicBezTo>
                    <a:pt x="17546" y="561177"/>
                    <a:pt x="11472" y="558661"/>
                    <a:pt x="6994" y="554183"/>
                  </a:cubicBezTo>
                  <a:cubicBezTo>
                    <a:pt x="2516" y="549705"/>
                    <a:pt x="0" y="543631"/>
                    <a:pt x="0" y="537298"/>
                  </a:cubicBezTo>
                  <a:lnTo>
                    <a:pt x="0" y="23879"/>
                  </a:lnTo>
                  <a:cubicBezTo>
                    <a:pt x="0" y="17546"/>
                    <a:pt x="2516" y="11472"/>
                    <a:pt x="6994" y="6994"/>
                  </a:cubicBezTo>
                  <a:cubicBezTo>
                    <a:pt x="11472" y="2516"/>
                    <a:pt x="17546" y="0"/>
                    <a:pt x="23879" y="0"/>
                  </a:cubicBezTo>
                  <a:close/>
                </a:path>
              </a:pathLst>
            </a:custGeom>
            <a:solidFill>
              <a:srgbClr val="DFD28A"/>
            </a:solidFill>
            <a:ln w="38100" cap="rnd">
              <a:solidFill>
                <a:srgbClr val="000000"/>
              </a:solidFill>
              <a:prstDash val="solid"/>
              <a:round/>
            </a:ln>
          </p:spPr>
        </p:sp>
        <p:sp>
          <p:nvSpPr>
            <p:cNvPr name="TextBox 14" id="14"/>
            <p:cNvSpPr txBox="true"/>
            <p:nvPr/>
          </p:nvSpPr>
          <p:spPr>
            <a:xfrm>
              <a:off x="0" y="-38100"/>
              <a:ext cx="4354924" cy="59927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13423" y="6827886"/>
            <a:ext cx="16535101" cy="2130719"/>
            <a:chOff x="0" y="0"/>
            <a:chExt cx="4354924" cy="561177"/>
          </a:xfrm>
        </p:grpSpPr>
        <p:sp>
          <p:nvSpPr>
            <p:cNvPr name="Freeform 16" id="16"/>
            <p:cNvSpPr/>
            <p:nvPr/>
          </p:nvSpPr>
          <p:spPr>
            <a:xfrm flipH="false" flipV="false" rot="0">
              <a:off x="0" y="0"/>
              <a:ext cx="4354924" cy="561177"/>
            </a:xfrm>
            <a:custGeom>
              <a:avLst/>
              <a:gdLst/>
              <a:ahLst/>
              <a:cxnLst/>
              <a:rect r="r" b="b" t="t" l="l"/>
              <a:pathLst>
                <a:path h="561177" w="4354924">
                  <a:moveTo>
                    <a:pt x="23879" y="0"/>
                  </a:moveTo>
                  <a:lnTo>
                    <a:pt x="4331045" y="0"/>
                  </a:lnTo>
                  <a:cubicBezTo>
                    <a:pt x="4337378" y="0"/>
                    <a:pt x="4343452" y="2516"/>
                    <a:pt x="4347930" y="6994"/>
                  </a:cubicBezTo>
                  <a:cubicBezTo>
                    <a:pt x="4352408" y="11472"/>
                    <a:pt x="4354924" y="17546"/>
                    <a:pt x="4354924" y="23879"/>
                  </a:cubicBezTo>
                  <a:lnTo>
                    <a:pt x="4354924" y="537298"/>
                  </a:lnTo>
                  <a:cubicBezTo>
                    <a:pt x="4354924" y="543631"/>
                    <a:pt x="4352408" y="549705"/>
                    <a:pt x="4347930" y="554183"/>
                  </a:cubicBezTo>
                  <a:cubicBezTo>
                    <a:pt x="4343452" y="558661"/>
                    <a:pt x="4337378" y="561177"/>
                    <a:pt x="4331045" y="561177"/>
                  </a:cubicBezTo>
                  <a:lnTo>
                    <a:pt x="23879" y="561177"/>
                  </a:lnTo>
                  <a:cubicBezTo>
                    <a:pt x="17546" y="561177"/>
                    <a:pt x="11472" y="558661"/>
                    <a:pt x="6994" y="554183"/>
                  </a:cubicBezTo>
                  <a:cubicBezTo>
                    <a:pt x="2516" y="549705"/>
                    <a:pt x="0" y="543631"/>
                    <a:pt x="0" y="537298"/>
                  </a:cubicBezTo>
                  <a:lnTo>
                    <a:pt x="0" y="23879"/>
                  </a:lnTo>
                  <a:cubicBezTo>
                    <a:pt x="0" y="17546"/>
                    <a:pt x="2516" y="11472"/>
                    <a:pt x="6994" y="6994"/>
                  </a:cubicBezTo>
                  <a:cubicBezTo>
                    <a:pt x="11472" y="2516"/>
                    <a:pt x="17546" y="0"/>
                    <a:pt x="23879" y="0"/>
                  </a:cubicBezTo>
                  <a:close/>
                </a:path>
              </a:pathLst>
            </a:custGeom>
            <a:solidFill>
              <a:srgbClr val="DFD28A"/>
            </a:solidFill>
            <a:ln w="38100" cap="rnd">
              <a:solidFill>
                <a:srgbClr val="000000"/>
              </a:solidFill>
              <a:prstDash val="solid"/>
              <a:round/>
            </a:ln>
          </p:spPr>
        </p:sp>
        <p:sp>
          <p:nvSpPr>
            <p:cNvPr name="TextBox 17" id="17"/>
            <p:cNvSpPr txBox="true"/>
            <p:nvPr/>
          </p:nvSpPr>
          <p:spPr>
            <a:xfrm>
              <a:off x="0" y="-38100"/>
              <a:ext cx="4354924" cy="599277"/>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26602" y="1993286"/>
            <a:ext cx="15708743" cy="1601089"/>
          </a:xfrm>
          <a:prstGeom prst="rect">
            <a:avLst/>
          </a:prstGeom>
        </p:spPr>
        <p:txBody>
          <a:bodyPr anchor="t" rtlCol="false" tIns="0" lIns="0" bIns="0" rIns="0">
            <a:spAutoFit/>
          </a:bodyPr>
          <a:lstStyle/>
          <a:p>
            <a:pPr algn="l" marL="397254" indent="-198627" lvl="1">
              <a:lnSpc>
                <a:spcPts val="2575"/>
              </a:lnSpc>
              <a:buFont typeface="Arial"/>
              <a:buChar char="•"/>
            </a:pPr>
            <a:r>
              <a:rPr lang="en-US" sz="1839">
                <a:solidFill>
                  <a:srgbClr val="000000"/>
                </a:solidFill>
                <a:latin typeface="Canva Sans"/>
                <a:ea typeface="Canva Sans"/>
                <a:cs typeface="Canva Sans"/>
                <a:sym typeface="Canva Sans"/>
              </a:rPr>
              <a:t>Nykaa’s festive campaigns, like Diwali and Pink Friday Sales, boosted monthly revenues by over 35%, driven by deep discounts, exclusive launches, and influencer-led promotions.</a:t>
            </a:r>
          </a:p>
          <a:p>
            <a:pPr algn="l" marL="397254" indent="-198627" lvl="1">
              <a:lnSpc>
                <a:spcPts val="2575"/>
              </a:lnSpc>
              <a:buFont typeface="Arial"/>
              <a:buChar char="•"/>
            </a:pPr>
            <a:r>
              <a:rPr lang="en-US" sz="1839">
                <a:solidFill>
                  <a:srgbClr val="000000"/>
                </a:solidFill>
                <a:latin typeface="Canva Sans"/>
                <a:ea typeface="Canva Sans"/>
                <a:cs typeface="Canva Sans"/>
                <a:sym typeface="Canva Sans"/>
              </a:rPr>
              <a:t>By targeting Tier 2 and Tier 3 cities through pop-up stores and regional campaigns, Nykaa grew its non-metro customer base by 40% in 2022.</a:t>
            </a:r>
          </a:p>
          <a:p>
            <a:pPr algn="l">
              <a:lnSpc>
                <a:spcPts val="2575"/>
              </a:lnSpc>
              <a:spcBef>
                <a:spcPct val="0"/>
              </a:spcBef>
            </a:pPr>
          </a:p>
        </p:txBody>
      </p:sp>
      <p:sp>
        <p:nvSpPr>
          <p:cNvPr name="TextBox 19" id="19"/>
          <p:cNvSpPr txBox="true"/>
          <p:nvPr/>
        </p:nvSpPr>
        <p:spPr>
          <a:xfrm rot="0">
            <a:off x="926602" y="4474542"/>
            <a:ext cx="15708743" cy="1924939"/>
          </a:xfrm>
          <a:prstGeom prst="rect">
            <a:avLst/>
          </a:prstGeom>
        </p:spPr>
        <p:txBody>
          <a:bodyPr anchor="t" rtlCol="false" tIns="0" lIns="0" bIns="0" rIns="0">
            <a:spAutoFit/>
          </a:bodyPr>
          <a:lstStyle/>
          <a:p>
            <a:pPr algn="l" marL="397254" indent="-198627" lvl="1">
              <a:lnSpc>
                <a:spcPts val="2575"/>
              </a:lnSpc>
              <a:buFont typeface="Arial"/>
              <a:buChar char="•"/>
            </a:pPr>
            <a:r>
              <a:rPr lang="en-US" sz="1839">
                <a:solidFill>
                  <a:srgbClr val="000000"/>
                </a:solidFill>
                <a:latin typeface="Canva Sans"/>
                <a:ea typeface="Canva Sans"/>
                <a:cs typeface="Canva Sans"/>
                <a:sym typeface="Canva Sans"/>
              </a:rPr>
              <a:t>Sugar’s limited-edition festive kits during Raksha Bandhan and Diwali contributed to a 25%-30% revenue increase during the festive quarter.</a:t>
            </a:r>
          </a:p>
          <a:p>
            <a:pPr algn="l" marL="397254" indent="-198627" lvl="1">
              <a:lnSpc>
                <a:spcPts val="2575"/>
              </a:lnSpc>
              <a:buFont typeface="Arial"/>
              <a:buChar char="•"/>
            </a:pPr>
            <a:r>
              <a:rPr lang="en-US" sz="1839">
                <a:solidFill>
                  <a:srgbClr val="000000"/>
                </a:solidFill>
                <a:latin typeface="Canva Sans"/>
                <a:ea typeface="Canva Sans"/>
                <a:cs typeface="Canva Sans"/>
                <a:sym typeface="Canva Sans"/>
              </a:rPr>
              <a:t>Aggressive regional influencer campaigns and affordable festival bundles helped Sugar penetrate Tier 2/3 cities, growing its market share by 15% in 2022.</a:t>
            </a:r>
          </a:p>
          <a:p>
            <a:pPr algn="l" marL="397254" indent="-198627" lvl="1">
              <a:lnSpc>
                <a:spcPts val="2575"/>
              </a:lnSpc>
              <a:buFont typeface="Arial"/>
              <a:buChar char="•"/>
            </a:pPr>
            <a:r>
              <a:rPr lang="en-US" sz="1839">
                <a:solidFill>
                  <a:srgbClr val="000000"/>
                </a:solidFill>
                <a:latin typeface="Canva Sans"/>
                <a:ea typeface="Canva Sans"/>
                <a:cs typeface="Canva Sans"/>
                <a:sym typeface="Canva Sans"/>
              </a:rPr>
              <a:t>Sugar positioned itself as a trendy, affordable, yet high-quality brand through culturally relevant campaigns.</a:t>
            </a:r>
          </a:p>
          <a:p>
            <a:pPr algn="l">
              <a:lnSpc>
                <a:spcPts val="2575"/>
              </a:lnSpc>
              <a:spcBef>
                <a:spcPct val="0"/>
              </a:spcBef>
            </a:pPr>
          </a:p>
        </p:txBody>
      </p:sp>
      <p:sp>
        <p:nvSpPr>
          <p:cNvPr name="TextBox 20" id="20"/>
          <p:cNvSpPr txBox="true"/>
          <p:nvPr/>
        </p:nvSpPr>
        <p:spPr>
          <a:xfrm rot="0">
            <a:off x="926602" y="6799311"/>
            <a:ext cx="14844466" cy="1601089"/>
          </a:xfrm>
          <a:prstGeom prst="rect">
            <a:avLst/>
          </a:prstGeom>
        </p:spPr>
        <p:txBody>
          <a:bodyPr anchor="t" rtlCol="false" tIns="0" lIns="0" bIns="0" rIns="0">
            <a:spAutoFit/>
          </a:bodyPr>
          <a:lstStyle/>
          <a:p>
            <a:pPr algn="l">
              <a:lnSpc>
                <a:spcPts val="2575"/>
              </a:lnSpc>
            </a:pPr>
          </a:p>
          <a:p>
            <a:pPr algn="l" marL="397254" indent="-198627" lvl="1">
              <a:lnSpc>
                <a:spcPts val="2575"/>
              </a:lnSpc>
              <a:buFont typeface="Arial"/>
              <a:buChar char="•"/>
            </a:pPr>
            <a:r>
              <a:rPr lang="en-US" sz="1839">
                <a:solidFill>
                  <a:srgbClr val="000000"/>
                </a:solidFill>
                <a:latin typeface="Canva Sans"/>
                <a:ea typeface="Canva Sans"/>
                <a:cs typeface="Canva Sans"/>
                <a:sym typeface="Canva Sans"/>
              </a:rPr>
              <a:t>Seasonal campaigns for products like festive makeup kits during Diwali and wedding seasons consistently boosted sales by ~30%-40%.</a:t>
            </a:r>
          </a:p>
          <a:p>
            <a:pPr algn="l" marL="397254" indent="-198627" lvl="1">
              <a:lnSpc>
                <a:spcPts val="2575"/>
              </a:lnSpc>
              <a:buFont typeface="Arial"/>
              <a:buChar char="•"/>
            </a:pPr>
            <a:r>
              <a:rPr lang="en-US" sz="1839">
                <a:solidFill>
                  <a:srgbClr val="000000"/>
                </a:solidFill>
                <a:latin typeface="Canva Sans"/>
                <a:ea typeface="Canva Sans"/>
                <a:cs typeface="Canva Sans"/>
                <a:sym typeface="Canva Sans"/>
              </a:rPr>
              <a:t>Customer Base Expansion: Through targeted festival offers and regional language marketing, Lakmé gained a foothold in Tier 2 and Tier 3 markets.</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167008" y="-829143"/>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7008" y="9482382"/>
            <a:ext cx="18622015" cy="2200743"/>
            <a:chOff x="0" y="0"/>
            <a:chExt cx="4904564" cy="579619"/>
          </a:xfrm>
        </p:grpSpPr>
        <p:sp>
          <p:nvSpPr>
            <p:cNvPr name="Freeform 6" id="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7" id="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423" y="1703255"/>
            <a:ext cx="16535101" cy="2130719"/>
            <a:chOff x="0" y="0"/>
            <a:chExt cx="4354924" cy="561177"/>
          </a:xfrm>
        </p:grpSpPr>
        <p:sp>
          <p:nvSpPr>
            <p:cNvPr name="Freeform 9" id="9"/>
            <p:cNvSpPr/>
            <p:nvPr/>
          </p:nvSpPr>
          <p:spPr>
            <a:xfrm flipH="false" flipV="false" rot="0">
              <a:off x="0" y="0"/>
              <a:ext cx="4354924" cy="561177"/>
            </a:xfrm>
            <a:custGeom>
              <a:avLst/>
              <a:gdLst/>
              <a:ahLst/>
              <a:cxnLst/>
              <a:rect r="r" b="b" t="t" l="l"/>
              <a:pathLst>
                <a:path h="561177" w="4354924">
                  <a:moveTo>
                    <a:pt x="23879" y="0"/>
                  </a:moveTo>
                  <a:lnTo>
                    <a:pt x="4331045" y="0"/>
                  </a:lnTo>
                  <a:cubicBezTo>
                    <a:pt x="4337378" y="0"/>
                    <a:pt x="4343452" y="2516"/>
                    <a:pt x="4347930" y="6994"/>
                  </a:cubicBezTo>
                  <a:cubicBezTo>
                    <a:pt x="4352408" y="11472"/>
                    <a:pt x="4354924" y="17546"/>
                    <a:pt x="4354924" y="23879"/>
                  </a:cubicBezTo>
                  <a:lnTo>
                    <a:pt x="4354924" y="537298"/>
                  </a:lnTo>
                  <a:cubicBezTo>
                    <a:pt x="4354924" y="543631"/>
                    <a:pt x="4352408" y="549705"/>
                    <a:pt x="4347930" y="554183"/>
                  </a:cubicBezTo>
                  <a:cubicBezTo>
                    <a:pt x="4343452" y="558661"/>
                    <a:pt x="4337378" y="561177"/>
                    <a:pt x="4331045" y="561177"/>
                  </a:cubicBezTo>
                  <a:lnTo>
                    <a:pt x="23879" y="561177"/>
                  </a:lnTo>
                  <a:cubicBezTo>
                    <a:pt x="17546" y="561177"/>
                    <a:pt x="11472" y="558661"/>
                    <a:pt x="6994" y="554183"/>
                  </a:cubicBezTo>
                  <a:cubicBezTo>
                    <a:pt x="2516" y="549705"/>
                    <a:pt x="0" y="543631"/>
                    <a:pt x="0" y="537298"/>
                  </a:cubicBezTo>
                  <a:lnTo>
                    <a:pt x="0" y="23879"/>
                  </a:lnTo>
                  <a:cubicBezTo>
                    <a:pt x="0" y="17546"/>
                    <a:pt x="2516" y="11472"/>
                    <a:pt x="6994" y="6994"/>
                  </a:cubicBezTo>
                  <a:cubicBezTo>
                    <a:pt x="11472" y="2516"/>
                    <a:pt x="17546" y="0"/>
                    <a:pt x="23879" y="0"/>
                  </a:cubicBezTo>
                  <a:close/>
                </a:path>
              </a:pathLst>
            </a:custGeom>
            <a:solidFill>
              <a:srgbClr val="DFD28A"/>
            </a:solidFill>
            <a:ln w="38100" cap="rnd">
              <a:solidFill>
                <a:srgbClr val="000000"/>
              </a:solidFill>
              <a:prstDash val="solid"/>
              <a:round/>
            </a:ln>
          </p:spPr>
        </p:sp>
        <p:sp>
          <p:nvSpPr>
            <p:cNvPr name="TextBox 10" id="10"/>
            <p:cNvSpPr txBox="true"/>
            <p:nvPr/>
          </p:nvSpPr>
          <p:spPr>
            <a:xfrm>
              <a:off x="0" y="-38100"/>
              <a:ext cx="4354924" cy="599277"/>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13423" y="311150"/>
            <a:ext cx="9813864" cy="717550"/>
          </a:xfrm>
          <a:prstGeom prst="rect">
            <a:avLst/>
          </a:prstGeom>
        </p:spPr>
        <p:txBody>
          <a:bodyPr anchor="t" rtlCol="false" tIns="0" lIns="0" bIns="0" rIns="0">
            <a:spAutoFit/>
          </a:bodyPr>
          <a:lstStyle/>
          <a:p>
            <a:pPr algn="l">
              <a:lnSpc>
                <a:spcPts val="5599"/>
              </a:lnSpc>
              <a:spcBef>
                <a:spcPct val="0"/>
              </a:spcBef>
            </a:pPr>
            <a:r>
              <a:rPr lang="en-US" b="true" sz="3999">
                <a:solidFill>
                  <a:srgbClr val="DFD28A"/>
                </a:solidFill>
                <a:latin typeface="Lastica Bold"/>
                <a:ea typeface="Lastica Bold"/>
                <a:cs typeface="Lastica Bold"/>
                <a:sym typeface="Lastica Bold"/>
              </a:rPr>
              <a:t>appendix 1.3</a:t>
            </a:r>
          </a:p>
        </p:txBody>
      </p:sp>
      <p:grpSp>
        <p:nvGrpSpPr>
          <p:cNvPr name="Group 12" id="12"/>
          <p:cNvGrpSpPr/>
          <p:nvPr/>
        </p:nvGrpSpPr>
        <p:grpSpPr>
          <a:xfrm rot="0">
            <a:off x="513423" y="4265571"/>
            <a:ext cx="16535101" cy="2130719"/>
            <a:chOff x="0" y="0"/>
            <a:chExt cx="4354924" cy="561177"/>
          </a:xfrm>
        </p:grpSpPr>
        <p:sp>
          <p:nvSpPr>
            <p:cNvPr name="Freeform 13" id="13"/>
            <p:cNvSpPr/>
            <p:nvPr/>
          </p:nvSpPr>
          <p:spPr>
            <a:xfrm flipH="false" flipV="false" rot="0">
              <a:off x="0" y="0"/>
              <a:ext cx="4354924" cy="561177"/>
            </a:xfrm>
            <a:custGeom>
              <a:avLst/>
              <a:gdLst/>
              <a:ahLst/>
              <a:cxnLst/>
              <a:rect r="r" b="b" t="t" l="l"/>
              <a:pathLst>
                <a:path h="561177" w="4354924">
                  <a:moveTo>
                    <a:pt x="23879" y="0"/>
                  </a:moveTo>
                  <a:lnTo>
                    <a:pt x="4331045" y="0"/>
                  </a:lnTo>
                  <a:cubicBezTo>
                    <a:pt x="4337378" y="0"/>
                    <a:pt x="4343452" y="2516"/>
                    <a:pt x="4347930" y="6994"/>
                  </a:cubicBezTo>
                  <a:cubicBezTo>
                    <a:pt x="4352408" y="11472"/>
                    <a:pt x="4354924" y="17546"/>
                    <a:pt x="4354924" y="23879"/>
                  </a:cubicBezTo>
                  <a:lnTo>
                    <a:pt x="4354924" y="537298"/>
                  </a:lnTo>
                  <a:cubicBezTo>
                    <a:pt x="4354924" y="543631"/>
                    <a:pt x="4352408" y="549705"/>
                    <a:pt x="4347930" y="554183"/>
                  </a:cubicBezTo>
                  <a:cubicBezTo>
                    <a:pt x="4343452" y="558661"/>
                    <a:pt x="4337378" y="561177"/>
                    <a:pt x="4331045" y="561177"/>
                  </a:cubicBezTo>
                  <a:lnTo>
                    <a:pt x="23879" y="561177"/>
                  </a:lnTo>
                  <a:cubicBezTo>
                    <a:pt x="17546" y="561177"/>
                    <a:pt x="11472" y="558661"/>
                    <a:pt x="6994" y="554183"/>
                  </a:cubicBezTo>
                  <a:cubicBezTo>
                    <a:pt x="2516" y="549705"/>
                    <a:pt x="0" y="543631"/>
                    <a:pt x="0" y="537298"/>
                  </a:cubicBezTo>
                  <a:lnTo>
                    <a:pt x="0" y="23879"/>
                  </a:lnTo>
                  <a:cubicBezTo>
                    <a:pt x="0" y="17546"/>
                    <a:pt x="2516" y="11472"/>
                    <a:pt x="6994" y="6994"/>
                  </a:cubicBezTo>
                  <a:cubicBezTo>
                    <a:pt x="11472" y="2516"/>
                    <a:pt x="17546" y="0"/>
                    <a:pt x="23879" y="0"/>
                  </a:cubicBezTo>
                  <a:close/>
                </a:path>
              </a:pathLst>
            </a:custGeom>
            <a:solidFill>
              <a:srgbClr val="DFD28A"/>
            </a:solidFill>
            <a:ln w="38100" cap="rnd">
              <a:solidFill>
                <a:srgbClr val="000000"/>
              </a:solidFill>
              <a:prstDash val="solid"/>
              <a:round/>
            </a:ln>
          </p:spPr>
        </p:sp>
        <p:sp>
          <p:nvSpPr>
            <p:cNvPr name="TextBox 14" id="14"/>
            <p:cNvSpPr txBox="true"/>
            <p:nvPr/>
          </p:nvSpPr>
          <p:spPr>
            <a:xfrm>
              <a:off x="0" y="-38100"/>
              <a:ext cx="4354924" cy="59927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13423" y="6827886"/>
            <a:ext cx="16535101" cy="2130719"/>
            <a:chOff x="0" y="0"/>
            <a:chExt cx="4354924" cy="561177"/>
          </a:xfrm>
        </p:grpSpPr>
        <p:sp>
          <p:nvSpPr>
            <p:cNvPr name="Freeform 16" id="16"/>
            <p:cNvSpPr/>
            <p:nvPr/>
          </p:nvSpPr>
          <p:spPr>
            <a:xfrm flipH="false" flipV="false" rot="0">
              <a:off x="0" y="0"/>
              <a:ext cx="4354924" cy="561177"/>
            </a:xfrm>
            <a:custGeom>
              <a:avLst/>
              <a:gdLst/>
              <a:ahLst/>
              <a:cxnLst/>
              <a:rect r="r" b="b" t="t" l="l"/>
              <a:pathLst>
                <a:path h="561177" w="4354924">
                  <a:moveTo>
                    <a:pt x="23879" y="0"/>
                  </a:moveTo>
                  <a:lnTo>
                    <a:pt x="4331045" y="0"/>
                  </a:lnTo>
                  <a:cubicBezTo>
                    <a:pt x="4337378" y="0"/>
                    <a:pt x="4343452" y="2516"/>
                    <a:pt x="4347930" y="6994"/>
                  </a:cubicBezTo>
                  <a:cubicBezTo>
                    <a:pt x="4352408" y="11472"/>
                    <a:pt x="4354924" y="17546"/>
                    <a:pt x="4354924" y="23879"/>
                  </a:cubicBezTo>
                  <a:lnTo>
                    <a:pt x="4354924" y="537298"/>
                  </a:lnTo>
                  <a:cubicBezTo>
                    <a:pt x="4354924" y="543631"/>
                    <a:pt x="4352408" y="549705"/>
                    <a:pt x="4347930" y="554183"/>
                  </a:cubicBezTo>
                  <a:cubicBezTo>
                    <a:pt x="4343452" y="558661"/>
                    <a:pt x="4337378" y="561177"/>
                    <a:pt x="4331045" y="561177"/>
                  </a:cubicBezTo>
                  <a:lnTo>
                    <a:pt x="23879" y="561177"/>
                  </a:lnTo>
                  <a:cubicBezTo>
                    <a:pt x="17546" y="561177"/>
                    <a:pt x="11472" y="558661"/>
                    <a:pt x="6994" y="554183"/>
                  </a:cubicBezTo>
                  <a:cubicBezTo>
                    <a:pt x="2516" y="549705"/>
                    <a:pt x="0" y="543631"/>
                    <a:pt x="0" y="537298"/>
                  </a:cubicBezTo>
                  <a:lnTo>
                    <a:pt x="0" y="23879"/>
                  </a:lnTo>
                  <a:cubicBezTo>
                    <a:pt x="0" y="17546"/>
                    <a:pt x="2516" y="11472"/>
                    <a:pt x="6994" y="6994"/>
                  </a:cubicBezTo>
                  <a:cubicBezTo>
                    <a:pt x="11472" y="2516"/>
                    <a:pt x="17546" y="0"/>
                    <a:pt x="23879" y="0"/>
                  </a:cubicBezTo>
                  <a:close/>
                </a:path>
              </a:pathLst>
            </a:custGeom>
            <a:solidFill>
              <a:srgbClr val="DFD28A"/>
            </a:solidFill>
            <a:ln w="38100" cap="rnd">
              <a:solidFill>
                <a:srgbClr val="000000"/>
              </a:solidFill>
              <a:prstDash val="solid"/>
              <a:round/>
            </a:ln>
          </p:spPr>
        </p:sp>
        <p:sp>
          <p:nvSpPr>
            <p:cNvPr name="TextBox 17" id="17"/>
            <p:cNvSpPr txBox="true"/>
            <p:nvPr/>
          </p:nvSpPr>
          <p:spPr>
            <a:xfrm>
              <a:off x="0" y="-38100"/>
              <a:ext cx="4354924" cy="599277"/>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379820" y="1985667"/>
            <a:ext cx="14802306" cy="1601089"/>
          </a:xfrm>
          <a:prstGeom prst="rect">
            <a:avLst/>
          </a:prstGeom>
        </p:spPr>
        <p:txBody>
          <a:bodyPr anchor="t" rtlCol="false" tIns="0" lIns="0" bIns="0" rIns="0">
            <a:spAutoFit/>
          </a:bodyPr>
          <a:lstStyle/>
          <a:p>
            <a:pPr algn="l" marL="397254" indent="-198627" lvl="1">
              <a:lnSpc>
                <a:spcPts val="2575"/>
              </a:lnSpc>
              <a:buFont typeface="Arial"/>
              <a:buChar char="•"/>
            </a:pPr>
            <a:r>
              <a:rPr lang="en-US" sz="1839">
                <a:solidFill>
                  <a:srgbClr val="000000"/>
                </a:solidFill>
                <a:latin typeface="Canva Sans"/>
                <a:ea typeface="Canva Sans"/>
                <a:cs typeface="Canva Sans"/>
                <a:sym typeface="Canva Sans"/>
              </a:rPr>
              <a:t>Blockchain-backed transparency campaigns can drive short-term sales boosts of 12-18%, similar to those seen by ethical brands like Patagonia. Implementation costs typically range from ₹75 lakh to ₹1.5 crore, depending on complexity. By attracting 1-2 lakh new customers with an AOV of ₹2,000-3,000, brands can achieve a potential revenue boost of ₹20-60 crore. Additionally, transparency can improve customer retention by 12-20% and conversion rates by 2-3%, offering a long-term strategic advantage and sustained revenue growth.</a:t>
            </a:r>
          </a:p>
        </p:txBody>
      </p:sp>
      <p:sp>
        <p:nvSpPr>
          <p:cNvPr name="TextBox 19" id="19"/>
          <p:cNvSpPr txBox="true"/>
          <p:nvPr/>
        </p:nvSpPr>
        <p:spPr>
          <a:xfrm rot="0">
            <a:off x="1313279" y="4636247"/>
            <a:ext cx="14868847" cy="1277239"/>
          </a:xfrm>
          <a:prstGeom prst="rect">
            <a:avLst/>
          </a:prstGeom>
        </p:spPr>
        <p:txBody>
          <a:bodyPr anchor="t" rtlCol="false" tIns="0" lIns="0" bIns="0" rIns="0">
            <a:spAutoFit/>
          </a:bodyPr>
          <a:lstStyle/>
          <a:p>
            <a:pPr algn="l" marL="397254" indent="-198627" lvl="1">
              <a:lnSpc>
                <a:spcPts val="2575"/>
              </a:lnSpc>
              <a:buFont typeface="Arial"/>
              <a:buChar char="•"/>
            </a:pPr>
            <a:r>
              <a:rPr lang="en-US" sz="1839">
                <a:solidFill>
                  <a:srgbClr val="000000"/>
                </a:solidFill>
                <a:latin typeface="Canva Sans"/>
                <a:ea typeface="Canva Sans"/>
                <a:cs typeface="Canva Sans"/>
                <a:sym typeface="Canva Sans"/>
              </a:rPr>
              <a:t>In 2020, L’Oréal reduced its CO2 emissions per unit of production by 76% compared to 2005 levels, despite the increase in production volume. This reduction was driven by energy-efficient manufacturing processes and circularity in packaging.</a:t>
            </a:r>
          </a:p>
          <a:p>
            <a:pPr algn="l" marL="397254" indent="-198627" lvl="1">
              <a:lnSpc>
                <a:spcPts val="2575"/>
              </a:lnSpc>
              <a:spcBef>
                <a:spcPct val="0"/>
              </a:spcBef>
              <a:buFont typeface="Arial"/>
              <a:buChar char="•"/>
            </a:pPr>
            <a:r>
              <a:rPr lang="en-US" sz="1839">
                <a:solidFill>
                  <a:srgbClr val="000000"/>
                </a:solidFill>
                <a:latin typeface="Canva Sans"/>
                <a:ea typeface="Canva Sans"/>
                <a:cs typeface="Canva Sans"/>
                <a:sym typeface="Canva Sans"/>
              </a:rPr>
              <a:t>The company aims to achieve a 40% reduction in CO2 emissions in its supply chain by 2030, relying on circularity practices such as recycled materials in packaging</a:t>
            </a:r>
          </a:p>
        </p:txBody>
      </p:sp>
      <p:sp>
        <p:nvSpPr>
          <p:cNvPr name="TextBox 20" id="20"/>
          <p:cNvSpPr txBox="true"/>
          <p:nvPr/>
        </p:nvSpPr>
        <p:spPr>
          <a:xfrm rot="0">
            <a:off x="1295400" y="7244518"/>
            <a:ext cx="14844466" cy="1277239"/>
          </a:xfrm>
          <a:prstGeom prst="rect">
            <a:avLst/>
          </a:prstGeom>
        </p:spPr>
        <p:txBody>
          <a:bodyPr anchor="t" rtlCol="false" tIns="0" lIns="0" bIns="0" rIns="0">
            <a:spAutoFit/>
          </a:bodyPr>
          <a:lstStyle/>
          <a:p>
            <a:pPr algn="l" marL="397255" indent="-198628" lvl="1">
              <a:lnSpc>
                <a:spcPts val="2575"/>
              </a:lnSpc>
              <a:buFont typeface="Arial"/>
              <a:buChar char="•"/>
            </a:pPr>
            <a:r>
              <a:rPr lang="en-US" sz="1839">
                <a:solidFill>
                  <a:srgbClr val="000000"/>
                </a:solidFill>
                <a:latin typeface="Canva Sans"/>
                <a:ea typeface="Canva Sans"/>
                <a:cs typeface="Canva Sans"/>
                <a:sym typeface="Canva Sans"/>
              </a:rPr>
              <a:t>In 2019, Unilever improved the transportation efficiency of its products by reducing packaging weight, which led to a 15% reduction in carbon emissions from its logistics operations.</a:t>
            </a:r>
          </a:p>
          <a:p>
            <a:pPr algn="l" marL="397255" indent="-198628" lvl="1">
              <a:lnSpc>
                <a:spcPts val="2575"/>
              </a:lnSpc>
              <a:buFont typeface="Arial"/>
              <a:buChar char="•"/>
            </a:pPr>
            <a:r>
              <a:rPr lang="en-US" sz="1839">
                <a:solidFill>
                  <a:srgbClr val="000000"/>
                </a:solidFill>
                <a:latin typeface="Canva Sans"/>
                <a:ea typeface="Canva Sans"/>
                <a:cs typeface="Canva Sans"/>
                <a:sym typeface="Canva Sans"/>
              </a:rPr>
              <a:t>Aveda’s adoption of waterless products would complement its existing strategy to lower transportation emissions, as the reduced size and weight of these products would provide an additional 10-20% reduction in emissions during transit.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sp>
        <p:nvSpPr>
          <p:cNvPr name="Freeform 2" id="2"/>
          <p:cNvSpPr/>
          <p:nvPr/>
        </p:nvSpPr>
        <p:spPr>
          <a:xfrm flipH="false" flipV="false" rot="0">
            <a:off x="2174668" y="4236485"/>
            <a:ext cx="13318507" cy="3761699"/>
          </a:xfrm>
          <a:custGeom>
            <a:avLst/>
            <a:gdLst/>
            <a:ahLst/>
            <a:cxnLst/>
            <a:rect r="r" b="b" t="t" l="l"/>
            <a:pathLst>
              <a:path h="3761699" w="13318507">
                <a:moveTo>
                  <a:pt x="0" y="0"/>
                </a:moveTo>
                <a:lnTo>
                  <a:pt x="13318507" y="0"/>
                </a:lnTo>
                <a:lnTo>
                  <a:pt x="13318507" y="3761699"/>
                </a:lnTo>
                <a:lnTo>
                  <a:pt x="0" y="3761699"/>
                </a:lnTo>
                <a:lnTo>
                  <a:pt x="0" y="0"/>
                </a:lnTo>
                <a:close/>
              </a:path>
            </a:pathLst>
          </a:custGeom>
          <a:blipFill>
            <a:blip r:embed="rId2"/>
            <a:stretch>
              <a:fillRect l="0" t="-587" r="-837" b="-298"/>
            </a:stretch>
          </a:blipFill>
        </p:spPr>
      </p:sp>
      <p:grpSp>
        <p:nvGrpSpPr>
          <p:cNvPr name="Group 3" id="3"/>
          <p:cNvGrpSpPr/>
          <p:nvPr/>
        </p:nvGrpSpPr>
        <p:grpSpPr>
          <a:xfrm rot="0">
            <a:off x="-167008" y="-829143"/>
            <a:ext cx="18622015" cy="2200743"/>
            <a:chOff x="0" y="0"/>
            <a:chExt cx="4904564" cy="579619"/>
          </a:xfrm>
        </p:grpSpPr>
        <p:sp>
          <p:nvSpPr>
            <p:cNvPr name="Freeform 4" id="4"/>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5" id="5"/>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7008" y="9482382"/>
            <a:ext cx="18622015" cy="2200743"/>
            <a:chOff x="0" y="0"/>
            <a:chExt cx="4904564" cy="579619"/>
          </a:xfrm>
        </p:grpSpPr>
        <p:sp>
          <p:nvSpPr>
            <p:cNvPr name="Freeform 7" id="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8" id="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53069" y="2306557"/>
            <a:ext cx="13318507" cy="952812"/>
            <a:chOff x="0" y="0"/>
            <a:chExt cx="3507755" cy="250946"/>
          </a:xfrm>
        </p:grpSpPr>
        <p:sp>
          <p:nvSpPr>
            <p:cNvPr name="Freeform 10" id="10"/>
            <p:cNvSpPr/>
            <p:nvPr/>
          </p:nvSpPr>
          <p:spPr>
            <a:xfrm flipH="false" flipV="false" rot="0">
              <a:off x="0" y="0"/>
              <a:ext cx="3507755" cy="250946"/>
            </a:xfrm>
            <a:custGeom>
              <a:avLst/>
              <a:gdLst/>
              <a:ahLst/>
              <a:cxnLst/>
              <a:rect r="r" b="b" t="t" l="l"/>
              <a:pathLst>
                <a:path h="250946" w="3507755">
                  <a:moveTo>
                    <a:pt x="3304555" y="0"/>
                  </a:moveTo>
                  <a:cubicBezTo>
                    <a:pt x="3416779" y="0"/>
                    <a:pt x="3507755" y="56176"/>
                    <a:pt x="3507755" y="125473"/>
                  </a:cubicBezTo>
                  <a:cubicBezTo>
                    <a:pt x="3507755" y="194770"/>
                    <a:pt x="3416779" y="250946"/>
                    <a:pt x="3304555" y="250946"/>
                  </a:cubicBezTo>
                  <a:lnTo>
                    <a:pt x="203200" y="250946"/>
                  </a:lnTo>
                  <a:cubicBezTo>
                    <a:pt x="90976" y="250946"/>
                    <a:pt x="0" y="194770"/>
                    <a:pt x="0" y="125473"/>
                  </a:cubicBezTo>
                  <a:cubicBezTo>
                    <a:pt x="0" y="56176"/>
                    <a:pt x="90976" y="0"/>
                    <a:pt x="203200" y="0"/>
                  </a:cubicBezTo>
                  <a:close/>
                </a:path>
              </a:pathLst>
            </a:custGeom>
            <a:solidFill>
              <a:srgbClr val="DFD28A"/>
            </a:solidFill>
          </p:spPr>
        </p:sp>
        <p:sp>
          <p:nvSpPr>
            <p:cNvPr name="TextBox 11" id="11"/>
            <p:cNvSpPr txBox="true"/>
            <p:nvPr/>
          </p:nvSpPr>
          <p:spPr>
            <a:xfrm>
              <a:off x="0" y="-38100"/>
              <a:ext cx="3507755" cy="28904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810219" y="2470985"/>
            <a:ext cx="13318507" cy="563880"/>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a:ea typeface="Canva Sans"/>
                <a:cs typeface="Canva Sans"/>
                <a:sym typeface="Canva Sans"/>
              </a:rPr>
              <a:t>Data used for growth projection based on advised initiatives</a:t>
            </a:r>
          </a:p>
        </p:txBody>
      </p:sp>
      <p:sp>
        <p:nvSpPr>
          <p:cNvPr name="TextBox 13" id="13"/>
          <p:cNvSpPr txBox="true"/>
          <p:nvPr/>
        </p:nvSpPr>
        <p:spPr>
          <a:xfrm rot="0">
            <a:off x="513423" y="311150"/>
            <a:ext cx="9813864" cy="717550"/>
          </a:xfrm>
          <a:prstGeom prst="rect">
            <a:avLst/>
          </a:prstGeom>
        </p:spPr>
        <p:txBody>
          <a:bodyPr anchor="t" rtlCol="false" tIns="0" lIns="0" bIns="0" rIns="0">
            <a:spAutoFit/>
          </a:bodyPr>
          <a:lstStyle/>
          <a:p>
            <a:pPr algn="l">
              <a:lnSpc>
                <a:spcPts val="5599"/>
              </a:lnSpc>
              <a:spcBef>
                <a:spcPct val="0"/>
              </a:spcBef>
            </a:pPr>
            <a:r>
              <a:rPr lang="en-US" b="true" sz="3999">
                <a:solidFill>
                  <a:srgbClr val="DFD28A"/>
                </a:solidFill>
                <a:latin typeface="Lastica Bold"/>
                <a:ea typeface="Lastica Bold"/>
                <a:cs typeface="Lastica Bold"/>
                <a:sym typeface="Lastica Bold"/>
              </a:rPr>
              <a:t>appendix  1.4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38100" y="-586021"/>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84374" y="612775"/>
            <a:ext cx="2986311" cy="717550"/>
          </a:xfrm>
          <a:prstGeom prst="rect">
            <a:avLst/>
          </a:prstGeom>
        </p:spPr>
        <p:txBody>
          <a:bodyPr anchor="t" rtlCol="false" tIns="0" lIns="0" bIns="0" rIns="0">
            <a:spAutoFit/>
          </a:bodyPr>
          <a:lstStyle/>
          <a:p>
            <a:pPr algn="ctr">
              <a:lnSpc>
                <a:spcPts val="5599"/>
              </a:lnSpc>
            </a:pPr>
            <a:r>
              <a:rPr lang="en-US" sz="3999" b="true">
                <a:solidFill>
                  <a:srgbClr val="DFD28A"/>
                </a:solidFill>
                <a:latin typeface="Lastica Bold"/>
                <a:ea typeface="Lastica Bold"/>
                <a:cs typeface="Lastica Bold"/>
                <a:sym typeface="Lastica Bold"/>
              </a:rPr>
              <a:t>SOURCE</a:t>
            </a:r>
          </a:p>
        </p:txBody>
      </p:sp>
      <p:sp>
        <p:nvSpPr>
          <p:cNvPr name="TextBox 6" id="6"/>
          <p:cNvSpPr txBox="true"/>
          <p:nvPr/>
        </p:nvSpPr>
        <p:spPr>
          <a:xfrm rot="0">
            <a:off x="219075" y="1926411"/>
            <a:ext cx="7613777" cy="39624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Canva Sans"/>
                <a:ea typeface="Canva Sans"/>
                <a:cs typeface="Canva Sans"/>
                <a:sym typeface="Canva Sans"/>
                <a:hlinkClick r:id="rId2" tooltip="https://www.listrak.com/blog/how-influencer-marketing-unlocks-hidden-revenue-in-the-beauty-space"/>
              </a:rPr>
              <a:t>REVENUE IMPACT OF INFLUENCER MARKETING</a:t>
            </a:r>
          </a:p>
        </p:txBody>
      </p:sp>
      <p:sp>
        <p:nvSpPr>
          <p:cNvPr name="TextBox 7" id="7"/>
          <p:cNvSpPr txBox="true"/>
          <p:nvPr/>
        </p:nvSpPr>
        <p:spPr>
          <a:xfrm rot="0">
            <a:off x="200025" y="2512858"/>
            <a:ext cx="7349058" cy="39624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Canva Sans"/>
                <a:ea typeface="Canva Sans"/>
                <a:cs typeface="Canva Sans"/>
                <a:sym typeface="Canva Sans"/>
                <a:hlinkClick r:id="rId3" tooltip="https://esw.com/the-rising-importance-of-supply-chain-transparency/"/>
              </a:rPr>
              <a:t>IMPACT OF TRANSPARENCY IN SUPPLY CHAIN</a:t>
            </a:r>
          </a:p>
        </p:txBody>
      </p:sp>
      <p:sp>
        <p:nvSpPr>
          <p:cNvPr name="TextBox 8" id="8"/>
          <p:cNvSpPr txBox="true"/>
          <p:nvPr/>
        </p:nvSpPr>
        <p:spPr>
          <a:xfrm rot="0">
            <a:off x="161925" y="3676813"/>
            <a:ext cx="4718372" cy="41529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Arimo"/>
                <a:ea typeface="Arimo"/>
                <a:cs typeface="Arimo"/>
                <a:sym typeface="Arimo"/>
                <a:hlinkClick r:id="rId4" tooltip="https://thebodyshop.a.bigcontent.io/v1/static/2023_Modern_Slavery_Statement_FINAL_JUNE_2024"/>
              </a:rPr>
              <a:t>MODERN SLAVERY REPORT</a:t>
            </a:r>
          </a:p>
        </p:txBody>
      </p:sp>
      <p:sp>
        <p:nvSpPr>
          <p:cNvPr name="TextBox 9" id="9"/>
          <p:cNvSpPr txBox="true"/>
          <p:nvPr/>
        </p:nvSpPr>
        <p:spPr>
          <a:xfrm rot="0">
            <a:off x="200025" y="4301653"/>
            <a:ext cx="10355530" cy="81534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Canva Sans"/>
                <a:ea typeface="Canva Sans"/>
                <a:cs typeface="Canva Sans"/>
                <a:sym typeface="Canva Sans"/>
                <a:hlinkClick r:id="rId5" tooltip="https://www.investors.com/stock-lists/ipo-analysis/ai-stock-oddity-odd-stock/"/>
              </a:rPr>
              <a:t>ISRAELI BRAND ODDETIY REPORTED REVENUE BOOST DUE TO SALE OF DEVICE SIMILAR TO PROPOSED BODY SHOP SKINSYNC </a:t>
            </a:r>
          </a:p>
        </p:txBody>
      </p:sp>
      <p:sp>
        <p:nvSpPr>
          <p:cNvPr name="TextBox 10" id="10"/>
          <p:cNvSpPr txBox="true"/>
          <p:nvPr/>
        </p:nvSpPr>
        <p:spPr>
          <a:xfrm rot="0">
            <a:off x="209550" y="7246149"/>
            <a:ext cx="5203649" cy="81534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Canva Sans"/>
                <a:ea typeface="Canva Sans"/>
                <a:cs typeface="Canva Sans"/>
                <a:sym typeface="Canva Sans"/>
                <a:hlinkClick r:id="rId6" tooltip="https://www.voguebusiness.com/beauty/dtc-beauty-brands-diy-ingredients-loli"/>
              </a:rPr>
              <a:t>DIY KITS LEADING TO SALES BOOST</a:t>
            </a:r>
          </a:p>
        </p:txBody>
      </p:sp>
      <p:sp>
        <p:nvSpPr>
          <p:cNvPr name="TextBox 11" id="11"/>
          <p:cNvSpPr txBox="true"/>
          <p:nvPr/>
        </p:nvSpPr>
        <p:spPr>
          <a:xfrm rot="0">
            <a:off x="200025" y="3090073"/>
            <a:ext cx="5371344" cy="396240"/>
          </a:xfrm>
          <a:prstGeom prst="rect">
            <a:avLst/>
          </a:prstGeom>
        </p:spPr>
        <p:txBody>
          <a:bodyPr anchor="t" rtlCol="false" tIns="0" lIns="0" bIns="0" rIns="0">
            <a:spAutoFit/>
          </a:bodyPr>
          <a:lstStyle/>
          <a:p>
            <a:pPr algn="l" marL="518157" indent="-259078" lvl="1">
              <a:lnSpc>
                <a:spcPts val="3359"/>
              </a:lnSpc>
              <a:buFont typeface="Arial"/>
              <a:buChar char="•"/>
            </a:pPr>
            <a:r>
              <a:rPr lang="en-US" sz="2399" u="sng">
                <a:solidFill>
                  <a:srgbClr val="000000"/>
                </a:solidFill>
                <a:latin typeface="Canva Sans"/>
                <a:ea typeface="Canva Sans"/>
                <a:cs typeface="Canva Sans"/>
                <a:sym typeface="Canva Sans"/>
                <a:hlinkClick r:id="rId7" tooltip="https://erdyn.com/us/sustainable-strategy-in-cosmetic-part-1/"/>
              </a:rPr>
              <a:t>SUSTAINABILITY MEASURES</a:t>
            </a:r>
          </a:p>
        </p:txBody>
      </p:sp>
      <p:sp>
        <p:nvSpPr>
          <p:cNvPr name="TextBox 12" id="12"/>
          <p:cNvSpPr txBox="true"/>
          <p:nvPr/>
        </p:nvSpPr>
        <p:spPr>
          <a:xfrm rot="0">
            <a:off x="219075" y="5326543"/>
            <a:ext cx="3454226" cy="396240"/>
          </a:xfrm>
          <a:prstGeom prst="rect">
            <a:avLst/>
          </a:prstGeom>
        </p:spPr>
        <p:txBody>
          <a:bodyPr anchor="t" rtlCol="false" tIns="0" lIns="0" bIns="0" rIns="0">
            <a:spAutoFit/>
          </a:bodyPr>
          <a:lstStyle/>
          <a:p>
            <a:pPr algn="l" marL="518160" indent="-259080" lvl="1">
              <a:lnSpc>
                <a:spcPts val="3359"/>
              </a:lnSpc>
              <a:buFont typeface="Arial"/>
              <a:buChar char="•"/>
            </a:pPr>
            <a:r>
              <a:rPr lang="en-US" sz="2400" u="sng">
                <a:solidFill>
                  <a:srgbClr val="000000"/>
                </a:solidFill>
                <a:latin typeface="Canva Sans"/>
                <a:ea typeface="Canva Sans"/>
                <a:cs typeface="Canva Sans"/>
                <a:sym typeface="Canva Sans"/>
                <a:hlinkClick r:id="rId8" tooltip="https://brandequity.economictimes.indiatimes.com/news/advertising/why-mamaearth-is-betting-big-on-influencers/87192488"/>
              </a:rPr>
              <a:t>INFLUENCER RATES</a:t>
            </a:r>
          </a:p>
        </p:txBody>
      </p:sp>
      <p:sp>
        <p:nvSpPr>
          <p:cNvPr name="TextBox 13" id="13"/>
          <p:cNvSpPr txBox="true"/>
          <p:nvPr/>
        </p:nvSpPr>
        <p:spPr>
          <a:xfrm rot="0">
            <a:off x="219075" y="5913283"/>
            <a:ext cx="5235612" cy="396240"/>
          </a:xfrm>
          <a:prstGeom prst="rect">
            <a:avLst/>
          </a:prstGeom>
        </p:spPr>
        <p:txBody>
          <a:bodyPr anchor="t" rtlCol="false" tIns="0" lIns="0" bIns="0" rIns="0">
            <a:spAutoFit/>
          </a:bodyPr>
          <a:lstStyle/>
          <a:p>
            <a:pPr algn="l" marL="518157" indent="-259078" lvl="1">
              <a:lnSpc>
                <a:spcPts val="3359"/>
              </a:lnSpc>
              <a:buFont typeface="Arial"/>
              <a:buChar char="•"/>
            </a:pPr>
            <a:r>
              <a:rPr lang="en-US" sz="2399" u="sng">
                <a:solidFill>
                  <a:srgbClr val="000000"/>
                </a:solidFill>
                <a:latin typeface="Canva Sans"/>
                <a:ea typeface="Canva Sans"/>
                <a:cs typeface="Canva Sans"/>
                <a:sym typeface="Canva Sans"/>
                <a:hlinkClick r:id="rId9" tooltip="https://www.mckinsey.com/industries/consumer-packaged-goods/our-insights/the-beauty-boom-and-beyond-can-the-industry-maintain-its-growth"/>
              </a:rPr>
              <a:t>GROWTH IN THE INDUSTRY</a:t>
            </a:r>
          </a:p>
        </p:txBody>
      </p:sp>
      <p:sp>
        <p:nvSpPr>
          <p:cNvPr name="TextBox 14" id="14"/>
          <p:cNvSpPr txBox="true"/>
          <p:nvPr/>
        </p:nvSpPr>
        <p:spPr>
          <a:xfrm rot="0">
            <a:off x="190500" y="8135957"/>
            <a:ext cx="7141155" cy="396240"/>
          </a:xfrm>
          <a:prstGeom prst="rect">
            <a:avLst/>
          </a:prstGeom>
        </p:spPr>
        <p:txBody>
          <a:bodyPr anchor="t" rtlCol="false" tIns="0" lIns="0" bIns="0" rIns="0">
            <a:spAutoFit/>
          </a:bodyPr>
          <a:lstStyle/>
          <a:p>
            <a:pPr algn="l" marL="518157" indent="-259078" lvl="1">
              <a:lnSpc>
                <a:spcPts val="3359"/>
              </a:lnSpc>
              <a:buFont typeface="Arial"/>
              <a:buChar char="•"/>
            </a:pPr>
            <a:r>
              <a:rPr lang="en-US" sz="2399" u="sng">
                <a:solidFill>
                  <a:srgbClr val="000000"/>
                </a:solidFill>
                <a:latin typeface="Canva Sans"/>
                <a:ea typeface="Canva Sans"/>
                <a:cs typeface="Canva Sans"/>
                <a:sym typeface="Canva Sans"/>
                <a:hlinkClick r:id="rId10" tooltip="https://www.indiaretailing.com/2024/06/06/the-body-shop-to-focus-on-growing-presence-in-tier-2-3-cities-in-india/#:~:text=Mumbai:%20British%20ethical%20beauty%20brand,leading%20players%2C%E2%80%9D%20she%20said."/>
              </a:rPr>
              <a:t>EXPANSION TO TIER2 AND TIER3 CITIES</a:t>
            </a:r>
          </a:p>
        </p:txBody>
      </p:sp>
      <p:sp>
        <p:nvSpPr>
          <p:cNvPr name="TextBox 15" id="15"/>
          <p:cNvSpPr txBox="true"/>
          <p:nvPr/>
        </p:nvSpPr>
        <p:spPr>
          <a:xfrm rot="0">
            <a:off x="200025" y="6480974"/>
            <a:ext cx="5083716" cy="422275"/>
          </a:xfrm>
          <a:prstGeom prst="rect">
            <a:avLst/>
          </a:prstGeom>
        </p:spPr>
        <p:txBody>
          <a:bodyPr anchor="t" rtlCol="false" tIns="0" lIns="0" bIns="0" rIns="0">
            <a:spAutoFit/>
          </a:bodyPr>
          <a:lstStyle/>
          <a:p>
            <a:pPr algn="l" marL="539746" indent="-269873" lvl="1">
              <a:lnSpc>
                <a:spcPts val="3499"/>
              </a:lnSpc>
              <a:buFont typeface="Arial"/>
              <a:buChar char="•"/>
            </a:pPr>
            <a:r>
              <a:rPr lang="en-US" sz="2499" u="sng">
                <a:solidFill>
                  <a:srgbClr val="000000"/>
                </a:solidFill>
                <a:latin typeface="Canva Sans"/>
                <a:ea typeface="Canva Sans"/>
                <a:cs typeface="Canva Sans"/>
                <a:sym typeface="Canva Sans"/>
                <a:hlinkClick r:id="rId11" tooltip="https://www.cosmeticsdesign-asia.com/Article/2024/08/28/India-beauty-market-analysis-How-to-win-over-beauty-consumers-in-tier-two-and-three-cities/"/>
              </a:rPr>
              <a:t>INDIA’S COSMETIC MARKET</a:t>
            </a:r>
          </a:p>
        </p:txBody>
      </p:sp>
      <p:grpSp>
        <p:nvGrpSpPr>
          <p:cNvPr name="Group 16" id="16"/>
          <p:cNvGrpSpPr/>
          <p:nvPr/>
        </p:nvGrpSpPr>
        <p:grpSpPr>
          <a:xfrm rot="0">
            <a:off x="-167008" y="9482382"/>
            <a:ext cx="18622015" cy="2200743"/>
            <a:chOff x="0" y="0"/>
            <a:chExt cx="4904564" cy="579619"/>
          </a:xfrm>
        </p:grpSpPr>
        <p:sp>
          <p:nvSpPr>
            <p:cNvPr name="Freeform 17" id="1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18" id="1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200025" y="8770322"/>
            <a:ext cx="4680272" cy="422275"/>
          </a:xfrm>
          <a:prstGeom prst="rect">
            <a:avLst/>
          </a:prstGeom>
        </p:spPr>
        <p:txBody>
          <a:bodyPr anchor="t" rtlCol="false" tIns="0" lIns="0" bIns="0" rIns="0">
            <a:spAutoFit/>
          </a:bodyPr>
          <a:lstStyle/>
          <a:p>
            <a:pPr algn="l" marL="539746" indent="-269873" lvl="1">
              <a:lnSpc>
                <a:spcPts val="3499"/>
              </a:lnSpc>
              <a:buFont typeface="Arial"/>
              <a:buChar char="•"/>
            </a:pPr>
            <a:r>
              <a:rPr lang="en-US" sz="2499" u="sng">
                <a:solidFill>
                  <a:srgbClr val="000000"/>
                </a:solidFill>
                <a:latin typeface="Canva Sans"/>
                <a:ea typeface="Canva Sans"/>
                <a:cs typeface="Canva Sans"/>
                <a:sym typeface="Canva Sans"/>
                <a:hlinkClick r:id="rId12" tooltip="https://explodingtopics.com/blog/beauty-industry-stats#beauty-marketing-stats"/>
              </a:rPr>
              <a:t>INDUSTRY ANALYSIS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75"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119419" y="1652576"/>
            <a:ext cx="9250053" cy="404384"/>
          </a:xfrm>
          <a:prstGeom prst="rect">
            <a:avLst/>
          </a:prstGeom>
        </p:spPr>
        <p:txBody>
          <a:bodyPr anchor="t" rtlCol="false" tIns="0" lIns="0" bIns="0" rIns="0">
            <a:spAutoFit/>
          </a:bodyPr>
          <a:lstStyle/>
          <a:p>
            <a:pPr algn="ctr">
              <a:lnSpc>
                <a:spcPts val="3436"/>
              </a:lnSpc>
              <a:spcBef>
                <a:spcPct val="0"/>
              </a:spcBef>
            </a:pPr>
            <a:r>
              <a:rPr lang="en-US" b="true" sz="2454">
                <a:solidFill>
                  <a:srgbClr val="643513"/>
                </a:solidFill>
                <a:latin typeface="Canva Sans Bold"/>
                <a:ea typeface="Canva Sans Bold"/>
                <a:cs typeface="Canva Sans Bold"/>
                <a:sym typeface="Canva Sans Bold"/>
              </a:rPr>
              <a:t>SOLUTION 1     Enhancing Supply Chain and Sustainability</a:t>
            </a:r>
          </a:p>
        </p:txBody>
      </p:sp>
      <p:grpSp>
        <p:nvGrpSpPr>
          <p:cNvPr name="Group 6" id="6"/>
          <p:cNvGrpSpPr/>
          <p:nvPr/>
        </p:nvGrpSpPr>
        <p:grpSpPr>
          <a:xfrm rot="0">
            <a:off x="-186058" y="9339824"/>
            <a:ext cx="18622015" cy="2200743"/>
            <a:chOff x="0" y="0"/>
            <a:chExt cx="24829354" cy="2934323"/>
          </a:xfrm>
        </p:grpSpPr>
        <p:grpSp>
          <p:nvGrpSpPr>
            <p:cNvPr name="Group 7" id="7"/>
            <p:cNvGrpSpPr/>
            <p:nvPr/>
          </p:nvGrpSpPr>
          <p:grpSpPr>
            <a:xfrm rot="0">
              <a:off x="0" y="0"/>
              <a:ext cx="24829354" cy="2934323"/>
              <a:chOff x="0" y="0"/>
              <a:chExt cx="4904564" cy="579619"/>
            </a:xfrm>
          </p:grpSpPr>
          <p:sp>
            <p:nvSpPr>
              <p:cNvPr name="Freeform 8" id="8"/>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9" id="9"/>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519550" y="316721"/>
              <a:ext cx="717041" cy="547007"/>
              <a:chOff x="0" y="0"/>
              <a:chExt cx="406400" cy="310029"/>
            </a:xfrm>
          </p:grpSpPr>
          <p:sp>
            <p:nvSpPr>
              <p:cNvPr name="Freeform 11" id="1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12" id="1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148492" y="157334"/>
              <a:ext cx="2371058" cy="865780"/>
              <a:chOff x="0" y="0"/>
              <a:chExt cx="976854" cy="356694"/>
            </a:xfrm>
          </p:grpSpPr>
          <p:sp>
            <p:nvSpPr>
              <p:cNvPr name="Freeform 14" id="14"/>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DE59"/>
              </a:solidFill>
            </p:spPr>
          </p:sp>
          <p:sp>
            <p:nvSpPr>
              <p:cNvPr name="TextBox 15" id="15"/>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16" id="16"/>
            <p:cNvGrpSpPr/>
            <p:nvPr/>
          </p:nvGrpSpPr>
          <p:grpSpPr>
            <a:xfrm rot="0">
              <a:off x="5211191" y="131934"/>
              <a:ext cx="2347363" cy="865780"/>
              <a:chOff x="0" y="0"/>
              <a:chExt cx="1026925" cy="378762"/>
            </a:xfrm>
          </p:grpSpPr>
          <p:sp>
            <p:nvSpPr>
              <p:cNvPr name="Freeform 17" id="17"/>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18" id="18"/>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19" id="19"/>
            <p:cNvGrpSpPr/>
            <p:nvPr/>
          </p:nvGrpSpPr>
          <p:grpSpPr>
            <a:xfrm rot="0">
              <a:off x="11405950" y="157334"/>
              <a:ext cx="2112654" cy="865780"/>
              <a:chOff x="0" y="0"/>
              <a:chExt cx="1023024" cy="419242"/>
            </a:xfrm>
          </p:grpSpPr>
          <p:sp>
            <p:nvSpPr>
              <p:cNvPr name="Freeform 20" id="20"/>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21" id="21"/>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22" id="22"/>
            <p:cNvGrpSpPr/>
            <p:nvPr/>
          </p:nvGrpSpPr>
          <p:grpSpPr>
            <a:xfrm rot="0">
              <a:off x="14407717" y="157334"/>
              <a:ext cx="2597200" cy="865780"/>
              <a:chOff x="0" y="0"/>
              <a:chExt cx="1136224" cy="378762"/>
            </a:xfrm>
          </p:grpSpPr>
          <p:sp>
            <p:nvSpPr>
              <p:cNvPr name="Freeform 23" id="2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24" id="2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25" id="25"/>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26" id="26"/>
            <p:cNvGrpSpPr/>
            <p:nvPr/>
          </p:nvGrpSpPr>
          <p:grpSpPr>
            <a:xfrm rot="0">
              <a:off x="7571255" y="348017"/>
              <a:ext cx="717041" cy="547007"/>
              <a:chOff x="0" y="0"/>
              <a:chExt cx="406400" cy="310029"/>
            </a:xfrm>
          </p:grpSpPr>
          <p:sp>
            <p:nvSpPr>
              <p:cNvPr name="Freeform 27" id="2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28" id="2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3518604" y="316721"/>
              <a:ext cx="717041" cy="547007"/>
              <a:chOff x="0" y="0"/>
              <a:chExt cx="406400" cy="310029"/>
            </a:xfrm>
          </p:grpSpPr>
          <p:sp>
            <p:nvSpPr>
              <p:cNvPr name="Freeform 30" id="3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1" id="3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33" id="33"/>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34" id="34"/>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35" id="35"/>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2">
                <a:alphaModFix amt="78000"/>
              </a:blip>
              <a:stretch>
                <a:fillRect l="0" t="-20314" r="0" b="-30464"/>
              </a:stretch>
            </a:blipFill>
            <a:ln cap="sq">
              <a:noFill/>
              <a:prstDash val="solid"/>
              <a:miter/>
            </a:ln>
          </p:spPr>
        </p:sp>
        <p:grpSp>
          <p:nvGrpSpPr>
            <p:cNvPr name="Group 36" id="36"/>
            <p:cNvGrpSpPr/>
            <p:nvPr/>
          </p:nvGrpSpPr>
          <p:grpSpPr>
            <a:xfrm rot="0">
              <a:off x="17106518" y="285425"/>
              <a:ext cx="717041" cy="547007"/>
              <a:chOff x="0" y="0"/>
              <a:chExt cx="406400" cy="310029"/>
            </a:xfrm>
          </p:grpSpPr>
          <p:sp>
            <p:nvSpPr>
              <p:cNvPr name="Freeform 37" id="3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8" id="3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8387516" y="157334"/>
              <a:ext cx="2347363" cy="865780"/>
              <a:chOff x="0" y="0"/>
              <a:chExt cx="1026925" cy="378762"/>
            </a:xfrm>
          </p:grpSpPr>
          <p:sp>
            <p:nvSpPr>
              <p:cNvPr name="Freeform 40" id="40"/>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1" id="41"/>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42" id="42"/>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43" id="43"/>
            <p:cNvGrpSpPr/>
            <p:nvPr/>
          </p:nvGrpSpPr>
          <p:grpSpPr>
            <a:xfrm rot="0">
              <a:off x="10693859" y="291321"/>
              <a:ext cx="717041" cy="547007"/>
              <a:chOff x="0" y="0"/>
              <a:chExt cx="406400" cy="310029"/>
            </a:xfrm>
          </p:grpSpPr>
          <p:sp>
            <p:nvSpPr>
              <p:cNvPr name="Freeform 44" id="4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5" id="4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7937859" y="131934"/>
              <a:ext cx="2597200" cy="865780"/>
              <a:chOff x="0" y="0"/>
              <a:chExt cx="1136224" cy="378762"/>
            </a:xfrm>
          </p:grpSpPr>
          <p:sp>
            <p:nvSpPr>
              <p:cNvPr name="Freeform 47" id="47"/>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8" id="48"/>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9" id="49"/>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50" id="50"/>
            <p:cNvGrpSpPr/>
            <p:nvPr/>
          </p:nvGrpSpPr>
          <p:grpSpPr>
            <a:xfrm rot="0">
              <a:off x="20662059" y="278621"/>
              <a:ext cx="717041" cy="547007"/>
              <a:chOff x="0" y="0"/>
              <a:chExt cx="406400" cy="310029"/>
            </a:xfrm>
          </p:grpSpPr>
          <p:sp>
            <p:nvSpPr>
              <p:cNvPr name="Freeform 51" id="5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2" id="5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21556900" y="126038"/>
              <a:ext cx="2597200" cy="865780"/>
              <a:chOff x="0" y="0"/>
              <a:chExt cx="1136224" cy="378762"/>
            </a:xfrm>
          </p:grpSpPr>
          <p:sp>
            <p:nvSpPr>
              <p:cNvPr name="Freeform 54" id="54"/>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5" id="55"/>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56" id="56"/>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
        <p:nvSpPr>
          <p:cNvPr name="AutoShape 57" id="57"/>
          <p:cNvSpPr/>
          <p:nvPr/>
        </p:nvSpPr>
        <p:spPr>
          <a:xfrm flipV="true">
            <a:off x="7889876" y="1637666"/>
            <a:ext cx="0" cy="7315442"/>
          </a:xfrm>
          <a:prstGeom prst="line">
            <a:avLst/>
          </a:prstGeom>
          <a:ln cap="flat" w="19050">
            <a:solidFill>
              <a:srgbClr val="643513"/>
            </a:solidFill>
            <a:prstDash val="solid"/>
            <a:headEnd type="none" len="sm" w="sm"/>
            <a:tailEnd type="none" len="sm" w="sm"/>
          </a:ln>
        </p:spPr>
      </p:sp>
      <p:sp>
        <p:nvSpPr>
          <p:cNvPr name="AutoShape 58" id="58"/>
          <p:cNvSpPr/>
          <p:nvPr/>
        </p:nvSpPr>
        <p:spPr>
          <a:xfrm flipH="true">
            <a:off x="585779" y="7084933"/>
            <a:ext cx="6435933" cy="0"/>
          </a:xfrm>
          <a:prstGeom prst="line">
            <a:avLst/>
          </a:prstGeom>
          <a:ln cap="flat" w="19050">
            <a:solidFill>
              <a:srgbClr val="643513"/>
            </a:solidFill>
            <a:prstDash val="solid"/>
            <a:headEnd type="none" len="sm" w="sm"/>
            <a:tailEnd type="none" len="sm" w="sm"/>
          </a:ln>
        </p:spPr>
      </p:sp>
      <p:sp>
        <p:nvSpPr>
          <p:cNvPr name="AutoShape 59" id="59"/>
          <p:cNvSpPr/>
          <p:nvPr/>
        </p:nvSpPr>
        <p:spPr>
          <a:xfrm flipV="true">
            <a:off x="10442629" y="1637666"/>
            <a:ext cx="0" cy="563232"/>
          </a:xfrm>
          <a:prstGeom prst="line">
            <a:avLst/>
          </a:prstGeom>
          <a:ln cap="flat" w="38100">
            <a:solidFill>
              <a:srgbClr val="643513"/>
            </a:solidFill>
            <a:prstDash val="solid"/>
            <a:headEnd type="none" len="sm" w="sm"/>
            <a:tailEnd type="none" len="sm" w="sm"/>
          </a:ln>
        </p:spPr>
      </p:sp>
      <p:sp>
        <p:nvSpPr>
          <p:cNvPr name="TextBox 60" id="60"/>
          <p:cNvSpPr txBox="true"/>
          <p:nvPr/>
        </p:nvSpPr>
        <p:spPr>
          <a:xfrm rot="0">
            <a:off x="8119419" y="4472660"/>
            <a:ext cx="9250053" cy="404384"/>
          </a:xfrm>
          <a:prstGeom prst="rect">
            <a:avLst/>
          </a:prstGeom>
        </p:spPr>
        <p:txBody>
          <a:bodyPr anchor="t" rtlCol="false" tIns="0" lIns="0" bIns="0" rIns="0">
            <a:spAutoFit/>
          </a:bodyPr>
          <a:lstStyle/>
          <a:p>
            <a:pPr algn="ctr">
              <a:lnSpc>
                <a:spcPts val="3436"/>
              </a:lnSpc>
              <a:spcBef>
                <a:spcPct val="0"/>
              </a:spcBef>
            </a:pPr>
            <a:r>
              <a:rPr lang="en-US" b="true" sz="2454">
                <a:solidFill>
                  <a:srgbClr val="643513"/>
                </a:solidFill>
                <a:latin typeface="Canva Sans Bold"/>
                <a:ea typeface="Canva Sans Bold"/>
                <a:cs typeface="Canva Sans Bold"/>
                <a:sym typeface="Canva Sans Bold"/>
              </a:rPr>
              <a:t>SOLUTION 2     Expanding Operations to Tier-2 and Tier-3</a:t>
            </a:r>
          </a:p>
        </p:txBody>
      </p:sp>
      <p:sp>
        <p:nvSpPr>
          <p:cNvPr name="AutoShape 61" id="61"/>
          <p:cNvSpPr/>
          <p:nvPr/>
        </p:nvSpPr>
        <p:spPr>
          <a:xfrm flipV="true">
            <a:off x="10462711" y="4455149"/>
            <a:ext cx="0" cy="563232"/>
          </a:xfrm>
          <a:prstGeom prst="line">
            <a:avLst/>
          </a:prstGeom>
          <a:ln cap="flat" w="38100">
            <a:solidFill>
              <a:srgbClr val="643513"/>
            </a:solidFill>
            <a:prstDash val="solid"/>
            <a:headEnd type="none" len="sm" w="sm"/>
            <a:tailEnd type="none" len="sm" w="sm"/>
          </a:ln>
        </p:spPr>
      </p:sp>
      <p:sp>
        <p:nvSpPr>
          <p:cNvPr name="TextBox 62" id="62"/>
          <p:cNvSpPr txBox="true"/>
          <p:nvPr/>
        </p:nvSpPr>
        <p:spPr>
          <a:xfrm rot="0">
            <a:off x="8119419" y="6920841"/>
            <a:ext cx="9250053" cy="404384"/>
          </a:xfrm>
          <a:prstGeom prst="rect">
            <a:avLst/>
          </a:prstGeom>
        </p:spPr>
        <p:txBody>
          <a:bodyPr anchor="t" rtlCol="false" tIns="0" lIns="0" bIns="0" rIns="0">
            <a:spAutoFit/>
          </a:bodyPr>
          <a:lstStyle/>
          <a:p>
            <a:pPr algn="ctr">
              <a:lnSpc>
                <a:spcPts val="3436"/>
              </a:lnSpc>
              <a:spcBef>
                <a:spcPct val="0"/>
              </a:spcBef>
            </a:pPr>
            <a:r>
              <a:rPr lang="en-US" b="true" sz="2454">
                <a:solidFill>
                  <a:srgbClr val="643513"/>
                </a:solidFill>
                <a:latin typeface="Canva Sans Bold"/>
                <a:ea typeface="Canva Sans Bold"/>
                <a:cs typeface="Canva Sans Bold"/>
                <a:sym typeface="Canva Sans Bold"/>
              </a:rPr>
              <a:t>SOLUTION 3     Marketing Channels and User Engagement</a:t>
            </a:r>
          </a:p>
        </p:txBody>
      </p:sp>
      <p:sp>
        <p:nvSpPr>
          <p:cNvPr name="AutoShape 63" id="63"/>
          <p:cNvSpPr/>
          <p:nvPr/>
        </p:nvSpPr>
        <p:spPr>
          <a:xfrm flipV="true">
            <a:off x="10443661" y="6860467"/>
            <a:ext cx="0" cy="563232"/>
          </a:xfrm>
          <a:prstGeom prst="line">
            <a:avLst/>
          </a:prstGeom>
          <a:ln cap="flat" w="38100">
            <a:solidFill>
              <a:srgbClr val="643513"/>
            </a:solidFill>
            <a:prstDash val="solid"/>
            <a:headEnd type="none" len="sm" w="sm"/>
            <a:tailEnd type="none" len="sm" w="sm"/>
          </a:ln>
        </p:spPr>
      </p:sp>
      <p:sp>
        <p:nvSpPr>
          <p:cNvPr name="TextBox 64" id="64"/>
          <p:cNvSpPr txBox="true"/>
          <p:nvPr/>
        </p:nvSpPr>
        <p:spPr>
          <a:xfrm rot="0">
            <a:off x="219075" y="441325"/>
            <a:ext cx="9282433" cy="809625"/>
          </a:xfrm>
          <a:prstGeom prst="rect">
            <a:avLst/>
          </a:prstGeom>
        </p:spPr>
        <p:txBody>
          <a:bodyPr anchor="t" rtlCol="false" tIns="0" lIns="0" bIns="0" rIns="0">
            <a:spAutoFit/>
          </a:bodyPr>
          <a:lstStyle/>
          <a:p>
            <a:pPr algn="ctr">
              <a:lnSpc>
                <a:spcPts val="6299"/>
              </a:lnSpc>
              <a:spcBef>
                <a:spcPct val="0"/>
              </a:spcBef>
            </a:pPr>
            <a:r>
              <a:rPr lang="en-US" b="true" sz="4499">
                <a:solidFill>
                  <a:srgbClr val="DFD28A"/>
                </a:solidFill>
                <a:latin typeface="Lastica Bold"/>
                <a:ea typeface="Lastica Bold"/>
                <a:cs typeface="Lastica Bold"/>
                <a:sym typeface="Lastica Bold"/>
              </a:rPr>
              <a:t>executive summary</a:t>
            </a:r>
          </a:p>
        </p:txBody>
      </p:sp>
      <p:sp>
        <p:nvSpPr>
          <p:cNvPr name="TextBox 65" id="65"/>
          <p:cNvSpPr txBox="true"/>
          <p:nvPr/>
        </p:nvSpPr>
        <p:spPr>
          <a:xfrm rot="0">
            <a:off x="509579" y="2406995"/>
            <a:ext cx="6035229"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643513"/>
                </a:solidFill>
                <a:latin typeface="Canva Sans Bold"/>
                <a:ea typeface="Canva Sans Bold"/>
                <a:cs typeface="Canva Sans Bold"/>
                <a:sym typeface="Canva Sans Bold"/>
              </a:rPr>
              <a:t>1. Business Model and Industry Analysis</a:t>
            </a:r>
          </a:p>
        </p:txBody>
      </p:sp>
      <p:sp>
        <p:nvSpPr>
          <p:cNvPr name="TextBox 66" id="66"/>
          <p:cNvSpPr txBox="true"/>
          <p:nvPr/>
        </p:nvSpPr>
        <p:spPr>
          <a:xfrm rot="0">
            <a:off x="944366" y="2917218"/>
            <a:ext cx="4877087"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Understanding the Revenue Streams </a:t>
            </a:r>
          </a:p>
        </p:txBody>
      </p:sp>
      <p:sp>
        <p:nvSpPr>
          <p:cNvPr name="TextBox 67" id="67"/>
          <p:cNvSpPr txBox="true"/>
          <p:nvPr/>
        </p:nvSpPr>
        <p:spPr>
          <a:xfrm rot="0">
            <a:off x="944366" y="3324709"/>
            <a:ext cx="3859967"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Unveiling </a:t>
            </a:r>
            <a:r>
              <a:rPr lang="en-US" sz="1899">
                <a:solidFill>
                  <a:srgbClr val="000000"/>
                </a:solidFill>
                <a:latin typeface="Canva Sans"/>
                <a:ea typeface="Canva Sans"/>
                <a:cs typeface="Canva Sans"/>
                <a:sym typeface="Canva Sans"/>
              </a:rPr>
              <a:t> </a:t>
            </a:r>
            <a:r>
              <a:rPr lang="en-US" sz="1899">
                <a:solidFill>
                  <a:srgbClr val="000000"/>
                </a:solidFill>
                <a:latin typeface="Canva Sans"/>
                <a:ea typeface="Canva Sans"/>
                <a:cs typeface="Canva Sans"/>
                <a:sym typeface="Canva Sans"/>
              </a:rPr>
              <a:t>Consumer Trends</a:t>
            </a:r>
          </a:p>
        </p:txBody>
      </p:sp>
      <p:sp>
        <p:nvSpPr>
          <p:cNvPr name="TextBox 68" id="68"/>
          <p:cNvSpPr txBox="true"/>
          <p:nvPr/>
        </p:nvSpPr>
        <p:spPr>
          <a:xfrm rot="0">
            <a:off x="944366" y="3732201"/>
            <a:ext cx="4096084"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Analysing the Chinese Markets</a:t>
            </a:r>
          </a:p>
        </p:txBody>
      </p:sp>
      <p:sp>
        <p:nvSpPr>
          <p:cNvPr name="TextBox 69" id="69"/>
          <p:cNvSpPr txBox="true"/>
          <p:nvPr/>
        </p:nvSpPr>
        <p:spPr>
          <a:xfrm rot="0">
            <a:off x="509579" y="4980281"/>
            <a:ext cx="6870720"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643513"/>
                </a:solidFill>
                <a:latin typeface="Canva Sans Bold"/>
                <a:ea typeface="Canva Sans Bold"/>
                <a:cs typeface="Canva Sans Bold"/>
                <a:sym typeface="Canva Sans Bold"/>
              </a:rPr>
              <a:t>2. User Research and Competitive Landscape</a:t>
            </a:r>
          </a:p>
        </p:txBody>
      </p:sp>
      <p:sp>
        <p:nvSpPr>
          <p:cNvPr name="TextBox 70" id="70"/>
          <p:cNvSpPr txBox="true"/>
          <p:nvPr/>
        </p:nvSpPr>
        <p:spPr>
          <a:xfrm rot="0">
            <a:off x="944366" y="5490821"/>
            <a:ext cx="4877087" cy="656590"/>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Gauging Public Sentiment about the Beauty and Personal Care Industry</a:t>
            </a:r>
          </a:p>
        </p:txBody>
      </p:sp>
      <p:sp>
        <p:nvSpPr>
          <p:cNvPr name="TextBox 71" id="71"/>
          <p:cNvSpPr txBox="true"/>
          <p:nvPr/>
        </p:nvSpPr>
        <p:spPr>
          <a:xfrm rot="0">
            <a:off x="944366" y="6280761"/>
            <a:ext cx="4404853"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Performing an Industry Analysis</a:t>
            </a:r>
          </a:p>
        </p:txBody>
      </p:sp>
      <p:sp>
        <p:nvSpPr>
          <p:cNvPr name="TextBox 72" id="72"/>
          <p:cNvSpPr txBox="true"/>
          <p:nvPr/>
        </p:nvSpPr>
        <p:spPr>
          <a:xfrm rot="0">
            <a:off x="8119419" y="2277098"/>
            <a:ext cx="2879174"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Solution Overview</a:t>
            </a:r>
          </a:p>
        </p:txBody>
      </p:sp>
      <p:sp>
        <p:nvSpPr>
          <p:cNvPr name="TextBox 73" id="73"/>
          <p:cNvSpPr txBox="true"/>
          <p:nvPr/>
        </p:nvSpPr>
        <p:spPr>
          <a:xfrm rot="0">
            <a:off x="8119419" y="2676513"/>
            <a:ext cx="4877087"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Events and Influencer Partnerships</a:t>
            </a:r>
          </a:p>
        </p:txBody>
      </p:sp>
      <p:sp>
        <p:nvSpPr>
          <p:cNvPr name="TextBox 74" id="74"/>
          <p:cNvSpPr txBox="true"/>
          <p:nvPr/>
        </p:nvSpPr>
        <p:spPr>
          <a:xfrm rot="0">
            <a:off x="8119419" y="3075929"/>
            <a:ext cx="4441178"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Integrating AI within the Service</a:t>
            </a:r>
          </a:p>
        </p:txBody>
      </p:sp>
      <p:sp>
        <p:nvSpPr>
          <p:cNvPr name="TextBox 75" id="75"/>
          <p:cNvSpPr txBox="true"/>
          <p:nvPr/>
        </p:nvSpPr>
        <p:spPr>
          <a:xfrm rot="0">
            <a:off x="8119419" y="3475344"/>
            <a:ext cx="4132410"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Exploring Ayurvedic offerings</a:t>
            </a:r>
          </a:p>
        </p:txBody>
      </p:sp>
      <p:sp>
        <p:nvSpPr>
          <p:cNvPr name="TextBox 76" id="76"/>
          <p:cNvSpPr txBox="true"/>
          <p:nvPr/>
        </p:nvSpPr>
        <p:spPr>
          <a:xfrm rot="0">
            <a:off x="8119419" y="3874759"/>
            <a:ext cx="4648484"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Stating the Impact of each option</a:t>
            </a:r>
          </a:p>
        </p:txBody>
      </p:sp>
      <p:sp>
        <p:nvSpPr>
          <p:cNvPr name="TextBox 77" id="77"/>
          <p:cNvSpPr txBox="true"/>
          <p:nvPr/>
        </p:nvSpPr>
        <p:spPr>
          <a:xfrm rot="0">
            <a:off x="8119419" y="5151731"/>
            <a:ext cx="2879174"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Solution Overview</a:t>
            </a:r>
          </a:p>
        </p:txBody>
      </p:sp>
      <p:sp>
        <p:nvSpPr>
          <p:cNvPr name="TextBox 78" id="78"/>
          <p:cNvSpPr txBox="true"/>
          <p:nvPr/>
        </p:nvSpPr>
        <p:spPr>
          <a:xfrm rot="0">
            <a:off x="8119419" y="5551146"/>
            <a:ext cx="6965814"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Exploring Various Alternatives and Comparing Them  </a:t>
            </a:r>
          </a:p>
        </p:txBody>
      </p:sp>
      <p:sp>
        <p:nvSpPr>
          <p:cNvPr name="TextBox 79" id="79"/>
          <p:cNvSpPr txBox="true"/>
          <p:nvPr/>
        </p:nvSpPr>
        <p:spPr>
          <a:xfrm rot="0">
            <a:off x="8119419" y="5950561"/>
            <a:ext cx="6003183"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Opening Outlets and Exploring New Offerings</a:t>
            </a:r>
          </a:p>
        </p:txBody>
      </p:sp>
      <p:sp>
        <p:nvSpPr>
          <p:cNvPr name="TextBox 80" id="80"/>
          <p:cNvSpPr txBox="true"/>
          <p:nvPr/>
        </p:nvSpPr>
        <p:spPr>
          <a:xfrm rot="0">
            <a:off x="8119419" y="6349976"/>
            <a:ext cx="3859967"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Leveraging Local Festivals</a:t>
            </a:r>
          </a:p>
        </p:txBody>
      </p:sp>
      <p:sp>
        <p:nvSpPr>
          <p:cNvPr name="TextBox 81" id="81"/>
          <p:cNvSpPr txBox="true"/>
          <p:nvPr/>
        </p:nvSpPr>
        <p:spPr>
          <a:xfrm rot="0">
            <a:off x="8241837" y="7426435"/>
            <a:ext cx="2879174"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Solution Overview</a:t>
            </a:r>
          </a:p>
        </p:txBody>
      </p:sp>
      <p:sp>
        <p:nvSpPr>
          <p:cNvPr name="TextBox 82" id="82"/>
          <p:cNvSpPr txBox="true"/>
          <p:nvPr/>
        </p:nvSpPr>
        <p:spPr>
          <a:xfrm rot="0">
            <a:off x="8241837" y="7825850"/>
            <a:ext cx="3360489"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Customer Engagement </a:t>
            </a:r>
          </a:p>
        </p:txBody>
      </p:sp>
      <p:sp>
        <p:nvSpPr>
          <p:cNvPr name="TextBox 83" id="83"/>
          <p:cNvSpPr txBox="true"/>
          <p:nvPr/>
        </p:nvSpPr>
        <p:spPr>
          <a:xfrm rot="0">
            <a:off x="8119419" y="8317243"/>
            <a:ext cx="2220874" cy="404384"/>
          </a:xfrm>
          <a:prstGeom prst="rect">
            <a:avLst/>
          </a:prstGeom>
        </p:spPr>
        <p:txBody>
          <a:bodyPr anchor="t" rtlCol="false" tIns="0" lIns="0" bIns="0" rIns="0">
            <a:spAutoFit/>
          </a:bodyPr>
          <a:lstStyle/>
          <a:p>
            <a:pPr algn="ctr">
              <a:lnSpc>
                <a:spcPts val="3436"/>
              </a:lnSpc>
              <a:spcBef>
                <a:spcPct val="0"/>
              </a:spcBef>
            </a:pPr>
            <a:r>
              <a:rPr lang="en-US" b="true" sz="2454">
                <a:solidFill>
                  <a:srgbClr val="643513"/>
                </a:solidFill>
                <a:latin typeface="Canva Sans Bold"/>
                <a:ea typeface="Canva Sans Bold"/>
                <a:cs typeface="Canva Sans Bold"/>
                <a:sym typeface="Canva Sans Bold"/>
              </a:rPr>
              <a:t>Appendix </a:t>
            </a:r>
          </a:p>
        </p:txBody>
      </p:sp>
      <p:sp>
        <p:nvSpPr>
          <p:cNvPr name="TextBox 84" id="84"/>
          <p:cNvSpPr txBox="true"/>
          <p:nvPr/>
        </p:nvSpPr>
        <p:spPr>
          <a:xfrm rot="0">
            <a:off x="8241837" y="8832654"/>
            <a:ext cx="4318760"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Canva Sans"/>
                <a:ea typeface="Canva Sans"/>
                <a:cs typeface="Canva Sans"/>
                <a:sym typeface="Canva Sans"/>
              </a:rPr>
              <a:t>Supply Chain and SWOT Analysis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28575"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85979" y="1795561"/>
            <a:ext cx="1327333" cy="1342435"/>
          </a:xfrm>
          <a:custGeom>
            <a:avLst/>
            <a:gdLst/>
            <a:ahLst/>
            <a:cxnLst/>
            <a:rect r="r" b="b" t="t" l="l"/>
            <a:pathLst>
              <a:path h="1342435" w="1327333">
                <a:moveTo>
                  <a:pt x="0" y="0"/>
                </a:moveTo>
                <a:lnTo>
                  <a:pt x="1327333" y="0"/>
                </a:lnTo>
                <a:lnTo>
                  <a:pt x="1327333" y="1342435"/>
                </a:lnTo>
                <a:lnTo>
                  <a:pt x="0" y="1342435"/>
                </a:lnTo>
                <a:lnTo>
                  <a:pt x="0" y="0"/>
                </a:lnTo>
                <a:close/>
              </a:path>
            </a:pathLst>
          </a:custGeom>
          <a:blipFill>
            <a:blip r:embed="rId2"/>
            <a:stretch>
              <a:fillRect l="0" t="0" r="0" b="0"/>
            </a:stretch>
          </a:blipFill>
        </p:spPr>
      </p:sp>
      <p:grpSp>
        <p:nvGrpSpPr>
          <p:cNvPr name="Group 6" id="6"/>
          <p:cNvGrpSpPr/>
          <p:nvPr/>
        </p:nvGrpSpPr>
        <p:grpSpPr>
          <a:xfrm rot="0">
            <a:off x="362286" y="3829570"/>
            <a:ext cx="5152527" cy="5428730"/>
            <a:chOff x="0" y="0"/>
            <a:chExt cx="1357044" cy="1429789"/>
          </a:xfrm>
        </p:grpSpPr>
        <p:sp>
          <p:nvSpPr>
            <p:cNvPr name="Freeform 7" id="7"/>
            <p:cNvSpPr/>
            <p:nvPr/>
          </p:nvSpPr>
          <p:spPr>
            <a:xfrm flipH="false" flipV="false" rot="0">
              <a:off x="0" y="0"/>
              <a:ext cx="1357044" cy="1429789"/>
            </a:xfrm>
            <a:custGeom>
              <a:avLst/>
              <a:gdLst/>
              <a:ahLst/>
              <a:cxnLst/>
              <a:rect r="r" b="b" t="t" l="l"/>
              <a:pathLst>
                <a:path h="1429789" w="1357044">
                  <a:moveTo>
                    <a:pt x="76630" y="0"/>
                  </a:moveTo>
                  <a:lnTo>
                    <a:pt x="1280414" y="0"/>
                  </a:lnTo>
                  <a:cubicBezTo>
                    <a:pt x="1300738" y="0"/>
                    <a:pt x="1320229" y="8073"/>
                    <a:pt x="1334600" y="22444"/>
                  </a:cubicBezTo>
                  <a:cubicBezTo>
                    <a:pt x="1348971" y="36815"/>
                    <a:pt x="1357044" y="56306"/>
                    <a:pt x="1357044" y="76630"/>
                  </a:cubicBezTo>
                  <a:lnTo>
                    <a:pt x="1357044" y="1353159"/>
                  </a:lnTo>
                  <a:cubicBezTo>
                    <a:pt x="1357044" y="1373483"/>
                    <a:pt x="1348971" y="1392974"/>
                    <a:pt x="1334600" y="1407345"/>
                  </a:cubicBezTo>
                  <a:cubicBezTo>
                    <a:pt x="1320229" y="1421716"/>
                    <a:pt x="1300738" y="1429789"/>
                    <a:pt x="1280414" y="1429789"/>
                  </a:cubicBezTo>
                  <a:lnTo>
                    <a:pt x="76630" y="1429789"/>
                  </a:lnTo>
                  <a:cubicBezTo>
                    <a:pt x="56306" y="1429789"/>
                    <a:pt x="36815" y="1421716"/>
                    <a:pt x="22444" y="1407345"/>
                  </a:cubicBezTo>
                  <a:cubicBezTo>
                    <a:pt x="8073" y="1392974"/>
                    <a:pt x="0" y="1373483"/>
                    <a:pt x="0" y="1353159"/>
                  </a:cubicBezTo>
                  <a:lnTo>
                    <a:pt x="0" y="76630"/>
                  </a:lnTo>
                  <a:cubicBezTo>
                    <a:pt x="0" y="56306"/>
                    <a:pt x="8073" y="36815"/>
                    <a:pt x="22444" y="22444"/>
                  </a:cubicBezTo>
                  <a:cubicBezTo>
                    <a:pt x="36815" y="8073"/>
                    <a:pt x="56306" y="0"/>
                    <a:pt x="76630" y="0"/>
                  </a:cubicBezTo>
                  <a:close/>
                </a:path>
              </a:pathLst>
            </a:custGeom>
            <a:solidFill>
              <a:srgbClr val="DFD28A"/>
            </a:solidFill>
          </p:spPr>
        </p:sp>
        <p:sp>
          <p:nvSpPr>
            <p:cNvPr name="TextBox 8" id="8"/>
            <p:cNvSpPr txBox="true"/>
            <p:nvPr/>
          </p:nvSpPr>
          <p:spPr>
            <a:xfrm>
              <a:off x="0" y="-38100"/>
              <a:ext cx="1357044" cy="146788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436183" y="3829570"/>
            <a:ext cx="5450393" cy="5428730"/>
            <a:chOff x="0" y="0"/>
            <a:chExt cx="1435494" cy="1429789"/>
          </a:xfrm>
        </p:grpSpPr>
        <p:sp>
          <p:nvSpPr>
            <p:cNvPr name="Freeform 10" id="10"/>
            <p:cNvSpPr/>
            <p:nvPr/>
          </p:nvSpPr>
          <p:spPr>
            <a:xfrm flipH="false" flipV="false" rot="0">
              <a:off x="0" y="0"/>
              <a:ext cx="1435494" cy="1429789"/>
            </a:xfrm>
            <a:custGeom>
              <a:avLst/>
              <a:gdLst/>
              <a:ahLst/>
              <a:cxnLst/>
              <a:rect r="r" b="b" t="t" l="l"/>
              <a:pathLst>
                <a:path h="1429789" w="1435494">
                  <a:moveTo>
                    <a:pt x="72442" y="0"/>
                  </a:moveTo>
                  <a:lnTo>
                    <a:pt x="1363052" y="0"/>
                  </a:lnTo>
                  <a:cubicBezTo>
                    <a:pt x="1382265" y="0"/>
                    <a:pt x="1400691" y="7632"/>
                    <a:pt x="1414277" y="21218"/>
                  </a:cubicBezTo>
                  <a:cubicBezTo>
                    <a:pt x="1427862" y="34803"/>
                    <a:pt x="1435494" y="53229"/>
                    <a:pt x="1435494" y="72442"/>
                  </a:cubicBezTo>
                  <a:lnTo>
                    <a:pt x="1435494" y="1357347"/>
                  </a:lnTo>
                  <a:cubicBezTo>
                    <a:pt x="1435494" y="1376560"/>
                    <a:pt x="1427862" y="1394986"/>
                    <a:pt x="1414277" y="1408571"/>
                  </a:cubicBezTo>
                  <a:cubicBezTo>
                    <a:pt x="1400691" y="1422157"/>
                    <a:pt x="1382265" y="1429789"/>
                    <a:pt x="1363052" y="1429789"/>
                  </a:cubicBezTo>
                  <a:lnTo>
                    <a:pt x="72442" y="1429789"/>
                  </a:lnTo>
                  <a:cubicBezTo>
                    <a:pt x="32433" y="1429789"/>
                    <a:pt x="0" y="1397356"/>
                    <a:pt x="0" y="1357347"/>
                  </a:cubicBezTo>
                  <a:lnTo>
                    <a:pt x="0" y="72442"/>
                  </a:lnTo>
                  <a:cubicBezTo>
                    <a:pt x="0" y="53229"/>
                    <a:pt x="7632" y="34803"/>
                    <a:pt x="21218" y="21218"/>
                  </a:cubicBezTo>
                  <a:cubicBezTo>
                    <a:pt x="34803" y="7632"/>
                    <a:pt x="53229" y="0"/>
                    <a:pt x="72442" y="0"/>
                  </a:cubicBezTo>
                  <a:close/>
                </a:path>
              </a:pathLst>
            </a:custGeom>
            <a:solidFill>
              <a:srgbClr val="DFD28A"/>
            </a:solidFill>
          </p:spPr>
        </p:sp>
        <p:sp>
          <p:nvSpPr>
            <p:cNvPr name="TextBox 11" id="11"/>
            <p:cNvSpPr txBox="true"/>
            <p:nvPr/>
          </p:nvSpPr>
          <p:spPr>
            <a:xfrm>
              <a:off x="0" y="-38100"/>
              <a:ext cx="1435494" cy="146788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807945" y="3890471"/>
            <a:ext cx="5152527" cy="5428730"/>
            <a:chOff x="0" y="0"/>
            <a:chExt cx="1357044" cy="1429789"/>
          </a:xfrm>
        </p:grpSpPr>
        <p:sp>
          <p:nvSpPr>
            <p:cNvPr name="Freeform 13" id="13"/>
            <p:cNvSpPr/>
            <p:nvPr/>
          </p:nvSpPr>
          <p:spPr>
            <a:xfrm flipH="false" flipV="false" rot="0">
              <a:off x="0" y="0"/>
              <a:ext cx="1357044" cy="1429789"/>
            </a:xfrm>
            <a:custGeom>
              <a:avLst/>
              <a:gdLst/>
              <a:ahLst/>
              <a:cxnLst/>
              <a:rect r="r" b="b" t="t" l="l"/>
              <a:pathLst>
                <a:path h="1429789" w="1357044">
                  <a:moveTo>
                    <a:pt x="76630" y="0"/>
                  </a:moveTo>
                  <a:lnTo>
                    <a:pt x="1280414" y="0"/>
                  </a:lnTo>
                  <a:cubicBezTo>
                    <a:pt x="1300738" y="0"/>
                    <a:pt x="1320229" y="8073"/>
                    <a:pt x="1334600" y="22444"/>
                  </a:cubicBezTo>
                  <a:cubicBezTo>
                    <a:pt x="1348971" y="36815"/>
                    <a:pt x="1357044" y="56306"/>
                    <a:pt x="1357044" y="76630"/>
                  </a:cubicBezTo>
                  <a:lnTo>
                    <a:pt x="1357044" y="1353159"/>
                  </a:lnTo>
                  <a:cubicBezTo>
                    <a:pt x="1357044" y="1373483"/>
                    <a:pt x="1348971" y="1392974"/>
                    <a:pt x="1334600" y="1407345"/>
                  </a:cubicBezTo>
                  <a:cubicBezTo>
                    <a:pt x="1320229" y="1421716"/>
                    <a:pt x="1300738" y="1429789"/>
                    <a:pt x="1280414" y="1429789"/>
                  </a:cubicBezTo>
                  <a:lnTo>
                    <a:pt x="76630" y="1429789"/>
                  </a:lnTo>
                  <a:cubicBezTo>
                    <a:pt x="56306" y="1429789"/>
                    <a:pt x="36815" y="1421716"/>
                    <a:pt x="22444" y="1407345"/>
                  </a:cubicBezTo>
                  <a:cubicBezTo>
                    <a:pt x="8073" y="1392974"/>
                    <a:pt x="0" y="1373483"/>
                    <a:pt x="0" y="1353159"/>
                  </a:cubicBezTo>
                  <a:lnTo>
                    <a:pt x="0" y="76630"/>
                  </a:lnTo>
                  <a:cubicBezTo>
                    <a:pt x="0" y="56306"/>
                    <a:pt x="8073" y="36815"/>
                    <a:pt x="22444" y="22444"/>
                  </a:cubicBezTo>
                  <a:cubicBezTo>
                    <a:pt x="36815" y="8073"/>
                    <a:pt x="56306" y="0"/>
                    <a:pt x="76630" y="0"/>
                  </a:cubicBezTo>
                  <a:close/>
                </a:path>
              </a:pathLst>
            </a:custGeom>
            <a:solidFill>
              <a:srgbClr val="DFD28A"/>
            </a:solidFill>
          </p:spPr>
        </p:sp>
        <p:sp>
          <p:nvSpPr>
            <p:cNvPr name="TextBox 14" id="14"/>
            <p:cNvSpPr txBox="true"/>
            <p:nvPr/>
          </p:nvSpPr>
          <p:spPr>
            <a:xfrm>
              <a:off x="0" y="-38100"/>
              <a:ext cx="1357044" cy="1467889"/>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517406" y="4646856"/>
            <a:ext cx="4842287" cy="4921250"/>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Natural Ingredients</a:t>
            </a:r>
            <a:r>
              <a:rPr lang="en-US" sz="1999">
                <a:solidFill>
                  <a:srgbClr val="643513"/>
                </a:solidFill>
                <a:latin typeface="Canva Sans"/>
                <a:ea typeface="Canva Sans"/>
                <a:cs typeface="Canva Sans"/>
                <a:sym typeface="Canva Sans"/>
              </a:rPr>
              <a:t>: Focus on products made with sustainably sourced, plant-based ingredients.</a:t>
            </a:r>
          </a:p>
          <a:p>
            <a:pPr algn="l">
              <a:lnSpc>
                <a:spcPts val="2799"/>
              </a:lnSpc>
            </a:pP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Ethical Practices</a:t>
            </a:r>
            <a:r>
              <a:rPr lang="en-US" sz="1999">
                <a:solidFill>
                  <a:srgbClr val="643513"/>
                </a:solidFill>
                <a:latin typeface="Canva Sans"/>
                <a:ea typeface="Canva Sans"/>
                <a:cs typeface="Canva Sans"/>
                <a:sym typeface="Canva Sans"/>
              </a:rPr>
              <a:t>: Strong stance against animal testing and commitment to fair trade practices.</a:t>
            </a:r>
          </a:p>
          <a:p>
            <a:pPr algn="l">
              <a:lnSpc>
                <a:spcPts val="2799"/>
              </a:lnSpc>
            </a:pP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Social Responsibility</a:t>
            </a:r>
            <a:r>
              <a:rPr lang="en-US" sz="1999">
                <a:solidFill>
                  <a:srgbClr val="643513"/>
                </a:solidFill>
                <a:latin typeface="Canva Sans"/>
                <a:ea typeface="Canva Sans"/>
                <a:cs typeface="Canva Sans"/>
                <a:sym typeface="Canva Sans"/>
              </a:rPr>
              <a:t>: Advocates for community-driven initiatives and global issues such as women's rights, biodiversity, and ethical trade.</a:t>
            </a:r>
          </a:p>
          <a:p>
            <a:pPr algn="l">
              <a:lnSpc>
                <a:spcPts val="2799"/>
              </a:lnSpc>
              <a:spcBef>
                <a:spcPct val="0"/>
              </a:spcBef>
            </a:pPr>
          </a:p>
        </p:txBody>
      </p:sp>
      <p:grpSp>
        <p:nvGrpSpPr>
          <p:cNvPr name="Group 16" id="16"/>
          <p:cNvGrpSpPr/>
          <p:nvPr/>
        </p:nvGrpSpPr>
        <p:grpSpPr>
          <a:xfrm rot="0">
            <a:off x="2102752" y="1923761"/>
            <a:ext cx="11572331" cy="1086036"/>
            <a:chOff x="0" y="0"/>
            <a:chExt cx="3047857" cy="286034"/>
          </a:xfrm>
        </p:grpSpPr>
        <p:sp>
          <p:nvSpPr>
            <p:cNvPr name="Freeform 17" id="17"/>
            <p:cNvSpPr/>
            <p:nvPr/>
          </p:nvSpPr>
          <p:spPr>
            <a:xfrm flipH="false" flipV="false" rot="0">
              <a:off x="0" y="0"/>
              <a:ext cx="3047857" cy="286034"/>
            </a:xfrm>
            <a:custGeom>
              <a:avLst/>
              <a:gdLst/>
              <a:ahLst/>
              <a:cxnLst/>
              <a:rect r="r" b="b" t="t" l="l"/>
              <a:pathLst>
                <a:path h="286034" w="3047857">
                  <a:moveTo>
                    <a:pt x="34119" y="0"/>
                  </a:moveTo>
                  <a:lnTo>
                    <a:pt x="3013738" y="0"/>
                  </a:lnTo>
                  <a:cubicBezTo>
                    <a:pt x="3032581" y="0"/>
                    <a:pt x="3047857" y="15276"/>
                    <a:pt x="3047857" y="34119"/>
                  </a:cubicBezTo>
                  <a:lnTo>
                    <a:pt x="3047857" y="251915"/>
                  </a:lnTo>
                  <a:cubicBezTo>
                    <a:pt x="3047857" y="260964"/>
                    <a:pt x="3044262" y="269642"/>
                    <a:pt x="3037864" y="276041"/>
                  </a:cubicBezTo>
                  <a:cubicBezTo>
                    <a:pt x="3031465" y="282439"/>
                    <a:pt x="3022787" y="286034"/>
                    <a:pt x="3013738" y="286034"/>
                  </a:cubicBezTo>
                  <a:lnTo>
                    <a:pt x="34119" y="286034"/>
                  </a:lnTo>
                  <a:cubicBezTo>
                    <a:pt x="25070" y="286034"/>
                    <a:pt x="16392" y="282439"/>
                    <a:pt x="9993" y="276041"/>
                  </a:cubicBezTo>
                  <a:cubicBezTo>
                    <a:pt x="3595" y="269642"/>
                    <a:pt x="0" y="260964"/>
                    <a:pt x="0" y="251915"/>
                  </a:cubicBezTo>
                  <a:lnTo>
                    <a:pt x="0" y="34119"/>
                  </a:lnTo>
                  <a:cubicBezTo>
                    <a:pt x="0" y="25070"/>
                    <a:pt x="3595" y="16392"/>
                    <a:pt x="9993" y="9993"/>
                  </a:cubicBezTo>
                  <a:cubicBezTo>
                    <a:pt x="16392" y="3595"/>
                    <a:pt x="25070" y="0"/>
                    <a:pt x="34119" y="0"/>
                  </a:cubicBezTo>
                  <a:close/>
                </a:path>
              </a:pathLst>
            </a:custGeom>
            <a:solidFill>
              <a:srgbClr val="E6C491"/>
            </a:solidFill>
          </p:spPr>
        </p:sp>
        <p:sp>
          <p:nvSpPr>
            <p:cNvPr name="TextBox 18" id="18"/>
            <p:cNvSpPr txBox="true"/>
            <p:nvPr/>
          </p:nvSpPr>
          <p:spPr>
            <a:xfrm>
              <a:off x="0" y="-38100"/>
              <a:ext cx="3047857" cy="324134"/>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4999818" y="1597961"/>
            <a:ext cx="2143847" cy="2143847"/>
          </a:xfrm>
          <a:custGeom>
            <a:avLst/>
            <a:gdLst/>
            <a:ahLst/>
            <a:cxnLst/>
            <a:rect r="r" b="b" t="t" l="l"/>
            <a:pathLst>
              <a:path h="2143847" w="2143847">
                <a:moveTo>
                  <a:pt x="0" y="0"/>
                </a:moveTo>
                <a:lnTo>
                  <a:pt x="2143846" y="0"/>
                </a:lnTo>
                <a:lnTo>
                  <a:pt x="2143846" y="2143846"/>
                </a:lnTo>
                <a:lnTo>
                  <a:pt x="0" y="21438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6540709" y="4663346"/>
            <a:ext cx="5178006" cy="4813935"/>
          </a:xfrm>
          <a:prstGeom prst="rect">
            <a:avLst/>
          </a:prstGeom>
        </p:spPr>
        <p:txBody>
          <a:bodyPr anchor="t" rtlCol="false" tIns="0" lIns="0" bIns="0" rIns="0">
            <a:spAutoFit/>
          </a:bodyPr>
          <a:lstStyle/>
          <a:p>
            <a:pPr algn="l" marL="453388" indent="-226694" lvl="1">
              <a:lnSpc>
                <a:spcPts val="2939"/>
              </a:lnSpc>
              <a:buFont typeface="Arial"/>
              <a:buChar char="•"/>
            </a:pPr>
            <a:r>
              <a:rPr lang="en-US" b="true" sz="2099">
                <a:solidFill>
                  <a:srgbClr val="643513"/>
                </a:solidFill>
                <a:latin typeface="Canva Sans Bold"/>
                <a:ea typeface="Canva Sans Bold"/>
                <a:cs typeface="Canva Sans Bold"/>
                <a:sym typeface="Canva Sans Bold"/>
              </a:rPr>
              <a:t>Retail Sales</a:t>
            </a:r>
            <a:r>
              <a:rPr lang="en-US" sz="2099">
                <a:solidFill>
                  <a:srgbClr val="643513"/>
                </a:solidFill>
                <a:latin typeface="Canva Sans"/>
                <a:ea typeface="Canva Sans"/>
                <a:cs typeface="Canva Sans"/>
                <a:sym typeface="Canva Sans"/>
              </a:rPr>
              <a:t>: Primary revenue from physical stores in urban and semi-urban locations.</a:t>
            </a:r>
          </a:p>
          <a:p>
            <a:pPr algn="l">
              <a:lnSpc>
                <a:spcPts val="2939"/>
              </a:lnSpc>
            </a:pPr>
          </a:p>
          <a:p>
            <a:pPr algn="l" marL="453388" indent="-226694" lvl="1">
              <a:lnSpc>
                <a:spcPts val="2939"/>
              </a:lnSpc>
              <a:buFont typeface="Arial"/>
              <a:buChar char="•"/>
            </a:pPr>
            <a:r>
              <a:rPr lang="en-US" b="true" sz="2099">
                <a:solidFill>
                  <a:srgbClr val="643513"/>
                </a:solidFill>
                <a:latin typeface="Canva Sans Bold"/>
                <a:ea typeface="Canva Sans Bold"/>
                <a:cs typeface="Canva Sans Bold"/>
                <a:sym typeface="Canva Sans Bold"/>
              </a:rPr>
              <a:t>E-commerce</a:t>
            </a:r>
            <a:r>
              <a:rPr lang="en-US" sz="2099">
                <a:solidFill>
                  <a:srgbClr val="643513"/>
                </a:solidFill>
                <a:latin typeface="Canva Sans"/>
                <a:ea typeface="Canva Sans"/>
                <a:cs typeface="Canva Sans"/>
                <a:sym typeface="Canva Sans"/>
              </a:rPr>
              <a:t>: Direct-to-consumer (D2C) website and sales through marketplaces like Amazon and Nykaa.</a:t>
            </a:r>
          </a:p>
          <a:p>
            <a:pPr algn="l">
              <a:lnSpc>
                <a:spcPts val="2939"/>
              </a:lnSpc>
            </a:pPr>
          </a:p>
          <a:p>
            <a:pPr algn="l" marL="453388" indent="-226694" lvl="1">
              <a:lnSpc>
                <a:spcPts val="2939"/>
              </a:lnSpc>
              <a:buFont typeface="Arial"/>
              <a:buChar char="•"/>
            </a:pPr>
            <a:r>
              <a:rPr lang="en-US" b="true" sz="2099">
                <a:solidFill>
                  <a:srgbClr val="643513"/>
                </a:solidFill>
                <a:latin typeface="Canva Sans Bold"/>
                <a:ea typeface="Canva Sans Bold"/>
                <a:cs typeface="Canva Sans Bold"/>
                <a:sym typeface="Canva Sans Bold"/>
              </a:rPr>
              <a:t>Corporate Gifting and Partnerships</a:t>
            </a:r>
            <a:r>
              <a:rPr lang="en-US" sz="2099">
                <a:solidFill>
                  <a:srgbClr val="643513"/>
                </a:solidFill>
                <a:latin typeface="Canva Sans"/>
                <a:ea typeface="Canva Sans"/>
                <a:cs typeface="Canva Sans"/>
                <a:sym typeface="Canva Sans"/>
              </a:rPr>
              <a:t>: Customized solutions for gifting, especially during festive seasons.</a:t>
            </a:r>
          </a:p>
          <a:p>
            <a:pPr algn="l">
              <a:lnSpc>
                <a:spcPts val="2939"/>
              </a:lnSpc>
              <a:spcBef>
                <a:spcPct val="0"/>
              </a:spcBef>
            </a:pPr>
          </a:p>
        </p:txBody>
      </p:sp>
      <p:grpSp>
        <p:nvGrpSpPr>
          <p:cNvPr name="Group 21" id="21"/>
          <p:cNvGrpSpPr/>
          <p:nvPr/>
        </p:nvGrpSpPr>
        <p:grpSpPr>
          <a:xfrm rot="0">
            <a:off x="849646" y="3829570"/>
            <a:ext cx="4338762" cy="771525"/>
            <a:chOff x="0" y="0"/>
            <a:chExt cx="1142719" cy="203200"/>
          </a:xfrm>
        </p:grpSpPr>
        <p:sp>
          <p:nvSpPr>
            <p:cNvPr name="Freeform 22" id="22"/>
            <p:cNvSpPr/>
            <p:nvPr/>
          </p:nvSpPr>
          <p:spPr>
            <a:xfrm flipH="false" flipV="false" rot="0">
              <a:off x="0" y="0"/>
              <a:ext cx="1142719" cy="203200"/>
            </a:xfrm>
            <a:custGeom>
              <a:avLst/>
              <a:gdLst/>
              <a:ahLst/>
              <a:cxnLst/>
              <a:rect r="r" b="b" t="t" l="l"/>
              <a:pathLst>
                <a:path h="203200" w="1142719">
                  <a:moveTo>
                    <a:pt x="939519" y="0"/>
                  </a:moveTo>
                  <a:cubicBezTo>
                    <a:pt x="1051743" y="0"/>
                    <a:pt x="1142719" y="45488"/>
                    <a:pt x="1142719" y="101600"/>
                  </a:cubicBezTo>
                  <a:cubicBezTo>
                    <a:pt x="1142719" y="157712"/>
                    <a:pt x="1051743" y="203200"/>
                    <a:pt x="939519" y="203200"/>
                  </a:cubicBezTo>
                  <a:lnTo>
                    <a:pt x="203200" y="203200"/>
                  </a:lnTo>
                  <a:cubicBezTo>
                    <a:pt x="90976" y="203200"/>
                    <a:pt x="0" y="157712"/>
                    <a:pt x="0" y="101600"/>
                  </a:cubicBezTo>
                  <a:cubicBezTo>
                    <a:pt x="0" y="45488"/>
                    <a:pt x="90976" y="0"/>
                    <a:pt x="203200" y="0"/>
                  </a:cubicBezTo>
                  <a:close/>
                </a:path>
              </a:pathLst>
            </a:custGeom>
            <a:solidFill>
              <a:srgbClr val="643513"/>
            </a:solidFill>
          </p:spPr>
        </p:sp>
        <p:sp>
          <p:nvSpPr>
            <p:cNvPr name="TextBox 23" id="23"/>
            <p:cNvSpPr txBox="true"/>
            <p:nvPr/>
          </p:nvSpPr>
          <p:spPr>
            <a:xfrm>
              <a:off x="0" y="-38100"/>
              <a:ext cx="1142719" cy="2413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488831" y="373161"/>
            <a:ext cx="7228909" cy="809625"/>
          </a:xfrm>
          <a:prstGeom prst="rect">
            <a:avLst/>
          </a:prstGeom>
        </p:spPr>
        <p:txBody>
          <a:bodyPr anchor="t" rtlCol="false" tIns="0" lIns="0" bIns="0" rIns="0">
            <a:spAutoFit/>
          </a:bodyPr>
          <a:lstStyle/>
          <a:p>
            <a:pPr algn="l">
              <a:lnSpc>
                <a:spcPts val="6299"/>
              </a:lnSpc>
              <a:spcBef>
                <a:spcPct val="0"/>
              </a:spcBef>
            </a:pPr>
            <a:r>
              <a:rPr lang="en-US" b="true" sz="4499">
                <a:solidFill>
                  <a:srgbClr val="DFD28A"/>
                </a:solidFill>
                <a:latin typeface="Lastica Bold"/>
                <a:ea typeface="Lastica Bold"/>
                <a:cs typeface="Lastica Bold"/>
                <a:sym typeface="Lastica Bold"/>
              </a:rPr>
              <a:t>Business Model</a:t>
            </a:r>
          </a:p>
        </p:txBody>
      </p:sp>
      <p:sp>
        <p:nvSpPr>
          <p:cNvPr name="TextBox 25" id="25"/>
          <p:cNvSpPr txBox="true"/>
          <p:nvPr/>
        </p:nvSpPr>
        <p:spPr>
          <a:xfrm rot="0">
            <a:off x="2529119" y="2047195"/>
            <a:ext cx="11572331" cy="815351"/>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Canva Sans"/>
                <a:ea typeface="Canva Sans"/>
                <a:cs typeface="Canva Sans"/>
                <a:sym typeface="Canva Sans"/>
              </a:rPr>
              <a:t>The Body Shop operates on a sustainable, ethical, and socially-conscious business model with a focus on natural, cruelty-free products.</a:t>
            </a:r>
          </a:p>
        </p:txBody>
      </p:sp>
      <p:sp>
        <p:nvSpPr>
          <p:cNvPr name="TextBox 26" id="26"/>
          <p:cNvSpPr txBox="true"/>
          <p:nvPr/>
        </p:nvSpPr>
        <p:spPr>
          <a:xfrm rot="0">
            <a:off x="1197812" y="3880946"/>
            <a:ext cx="3767226" cy="580376"/>
          </a:xfrm>
          <a:prstGeom prst="rect">
            <a:avLst/>
          </a:prstGeom>
        </p:spPr>
        <p:txBody>
          <a:bodyPr anchor="t" rtlCol="false" tIns="0" lIns="0" bIns="0" rIns="0">
            <a:spAutoFit/>
          </a:bodyPr>
          <a:lstStyle/>
          <a:p>
            <a:pPr algn="ctr">
              <a:lnSpc>
                <a:spcPts val="4760"/>
              </a:lnSpc>
            </a:pPr>
            <a:r>
              <a:rPr lang="en-US" sz="3400" b="true">
                <a:solidFill>
                  <a:srgbClr val="FFFFFF"/>
                </a:solidFill>
                <a:latin typeface="Canva Sans Bold"/>
                <a:ea typeface="Canva Sans Bold"/>
                <a:cs typeface="Canva Sans Bold"/>
                <a:sym typeface="Canva Sans Bold"/>
              </a:rPr>
              <a:t>Value Proposition</a:t>
            </a:r>
          </a:p>
        </p:txBody>
      </p:sp>
      <p:sp>
        <p:nvSpPr>
          <p:cNvPr name="TextBox 27" id="27"/>
          <p:cNvSpPr txBox="true"/>
          <p:nvPr/>
        </p:nvSpPr>
        <p:spPr>
          <a:xfrm rot="0">
            <a:off x="13029740" y="4609688"/>
            <a:ext cx="4842287" cy="4921250"/>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Urban Millennials &amp; Gen Z</a:t>
            </a:r>
            <a:r>
              <a:rPr lang="en-US" sz="1999">
                <a:solidFill>
                  <a:srgbClr val="643513"/>
                </a:solidFill>
                <a:latin typeface="Canva Sans"/>
                <a:ea typeface="Canva Sans"/>
                <a:cs typeface="Canva Sans"/>
                <a:sym typeface="Canva Sans"/>
              </a:rPr>
              <a:t>: Eco-conscious consumers valuing natural, cruelty-free, and premium products.</a:t>
            </a:r>
          </a:p>
          <a:p>
            <a:pPr algn="l">
              <a:lnSpc>
                <a:spcPts val="2799"/>
              </a:lnSpc>
            </a:pP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Socially Responsible Buyers</a:t>
            </a:r>
            <a:r>
              <a:rPr lang="en-US" sz="1999">
                <a:solidFill>
                  <a:srgbClr val="643513"/>
                </a:solidFill>
                <a:latin typeface="Canva Sans"/>
                <a:ea typeface="Canva Sans"/>
                <a:cs typeface="Canva Sans"/>
                <a:sym typeface="Canva Sans"/>
              </a:rPr>
              <a:t>: Customers supporting ethical trade and sustainability campaigns.</a:t>
            </a:r>
          </a:p>
          <a:p>
            <a:pPr algn="l">
              <a:lnSpc>
                <a:spcPts val="2799"/>
              </a:lnSpc>
            </a:pPr>
          </a:p>
          <a:p>
            <a:pPr algn="l" marL="431799" indent="-215899" lvl="1">
              <a:lnSpc>
                <a:spcPts val="2799"/>
              </a:lnSpc>
              <a:buFont typeface="Arial"/>
              <a:buChar char="•"/>
            </a:pPr>
            <a:r>
              <a:rPr lang="en-US" b="true" sz="1999">
                <a:solidFill>
                  <a:srgbClr val="643513"/>
                </a:solidFill>
                <a:latin typeface="Canva Sans Bold"/>
                <a:ea typeface="Canva Sans Bold"/>
                <a:cs typeface="Canva Sans Bold"/>
                <a:sym typeface="Canva Sans Bold"/>
              </a:rPr>
              <a:t>Health-conscious Demographic</a:t>
            </a:r>
            <a:r>
              <a:rPr lang="en-US" sz="1999">
                <a:solidFill>
                  <a:srgbClr val="643513"/>
                </a:solidFill>
                <a:latin typeface="Canva Sans"/>
                <a:ea typeface="Canva Sans"/>
                <a:cs typeface="Canva Sans"/>
                <a:sym typeface="Canva Sans"/>
              </a:rPr>
              <a:t>: Consumers preferring natural over chemical-based skincare and beauty products.</a:t>
            </a:r>
          </a:p>
          <a:p>
            <a:pPr algn="l">
              <a:lnSpc>
                <a:spcPts val="2799"/>
              </a:lnSpc>
              <a:spcBef>
                <a:spcPct val="0"/>
              </a:spcBef>
            </a:pPr>
          </a:p>
        </p:txBody>
      </p:sp>
      <p:grpSp>
        <p:nvGrpSpPr>
          <p:cNvPr name="Group 28" id="28"/>
          <p:cNvGrpSpPr/>
          <p:nvPr/>
        </p:nvGrpSpPr>
        <p:grpSpPr>
          <a:xfrm rot="0">
            <a:off x="13233877" y="3890471"/>
            <a:ext cx="4338762" cy="771525"/>
            <a:chOff x="0" y="0"/>
            <a:chExt cx="1142719" cy="203200"/>
          </a:xfrm>
        </p:grpSpPr>
        <p:sp>
          <p:nvSpPr>
            <p:cNvPr name="Freeform 29" id="29"/>
            <p:cNvSpPr/>
            <p:nvPr/>
          </p:nvSpPr>
          <p:spPr>
            <a:xfrm flipH="false" flipV="false" rot="0">
              <a:off x="0" y="0"/>
              <a:ext cx="1142719" cy="203200"/>
            </a:xfrm>
            <a:custGeom>
              <a:avLst/>
              <a:gdLst/>
              <a:ahLst/>
              <a:cxnLst/>
              <a:rect r="r" b="b" t="t" l="l"/>
              <a:pathLst>
                <a:path h="203200" w="1142719">
                  <a:moveTo>
                    <a:pt x="939519" y="0"/>
                  </a:moveTo>
                  <a:cubicBezTo>
                    <a:pt x="1051743" y="0"/>
                    <a:pt x="1142719" y="45488"/>
                    <a:pt x="1142719" y="101600"/>
                  </a:cubicBezTo>
                  <a:cubicBezTo>
                    <a:pt x="1142719" y="157712"/>
                    <a:pt x="1051743" y="203200"/>
                    <a:pt x="939519" y="203200"/>
                  </a:cubicBezTo>
                  <a:lnTo>
                    <a:pt x="203200" y="203200"/>
                  </a:lnTo>
                  <a:cubicBezTo>
                    <a:pt x="90976" y="203200"/>
                    <a:pt x="0" y="157712"/>
                    <a:pt x="0" y="101600"/>
                  </a:cubicBezTo>
                  <a:cubicBezTo>
                    <a:pt x="0" y="45488"/>
                    <a:pt x="90976" y="0"/>
                    <a:pt x="203200" y="0"/>
                  </a:cubicBezTo>
                  <a:close/>
                </a:path>
              </a:pathLst>
            </a:custGeom>
            <a:solidFill>
              <a:srgbClr val="643513"/>
            </a:solidFill>
          </p:spPr>
        </p:sp>
        <p:sp>
          <p:nvSpPr>
            <p:cNvPr name="TextBox 30" id="30"/>
            <p:cNvSpPr txBox="true"/>
            <p:nvPr/>
          </p:nvSpPr>
          <p:spPr>
            <a:xfrm>
              <a:off x="0" y="-38100"/>
              <a:ext cx="1142719" cy="2413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3576134" y="3905487"/>
            <a:ext cx="3749499" cy="580376"/>
          </a:xfrm>
          <a:prstGeom prst="rect">
            <a:avLst/>
          </a:prstGeom>
        </p:spPr>
        <p:txBody>
          <a:bodyPr anchor="t" rtlCol="false" tIns="0" lIns="0" bIns="0" rIns="0">
            <a:spAutoFit/>
          </a:bodyPr>
          <a:lstStyle/>
          <a:p>
            <a:pPr algn="ctr">
              <a:lnSpc>
                <a:spcPts val="4760"/>
              </a:lnSpc>
            </a:pPr>
            <a:r>
              <a:rPr lang="en-US" sz="3400" b="true">
                <a:solidFill>
                  <a:srgbClr val="FFFFFF"/>
                </a:solidFill>
                <a:latin typeface="Canva Sans Bold"/>
                <a:ea typeface="Canva Sans Bold"/>
                <a:cs typeface="Canva Sans Bold"/>
                <a:sym typeface="Canva Sans Bold"/>
              </a:rPr>
              <a:t>Target Customers</a:t>
            </a:r>
          </a:p>
        </p:txBody>
      </p:sp>
      <p:grpSp>
        <p:nvGrpSpPr>
          <p:cNvPr name="Group 32" id="32"/>
          <p:cNvGrpSpPr/>
          <p:nvPr/>
        </p:nvGrpSpPr>
        <p:grpSpPr>
          <a:xfrm rot="0">
            <a:off x="6991998" y="3829570"/>
            <a:ext cx="4338762" cy="771525"/>
            <a:chOff x="0" y="0"/>
            <a:chExt cx="1142719" cy="203200"/>
          </a:xfrm>
        </p:grpSpPr>
        <p:sp>
          <p:nvSpPr>
            <p:cNvPr name="Freeform 33" id="33"/>
            <p:cNvSpPr/>
            <p:nvPr/>
          </p:nvSpPr>
          <p:spPr>
            <a:xfrm flipH="false" flipV="false" rot="0">
              <a:off x="0" y="0"/>
              <a:ext cx="1142719" cy="203200"/>
            </a:xfrm>
            <a:custGeom>
              <a:avLst/>
              <a:gdLst/>
              <a:ahLst/>
              <a:cxnLst/>
              <a:rect r="r" b="b" t="t" l="l"/>
              <a:pathLst>
                <a:path h="203200" w="1142719">
                  <a:moveTo>
                    <a:pt x="939519" y="0"/>
                  </a:moveTo>
                  <a:cubicBezTo>
                    <a:pt x="1051743" y="0"/>
                    <a:pt x="1142719" y="45488"/>
                    <a:pt x="1142719" y="101600"/>
                  </a:cubicBezTo>
                  <a:cubicBezTo>
                    <a:pt x="1142719" y="157712"/>
                    <a:pt x="1051743" y="203200"/>
                    <a:pt x="939519" y="203200"/>
                  </a:cubicBezTo>
                  <a:lnTo>
                    <a:pt x="203200" y="203200"/>
                  </a:lnTo>
                  <a:cubicBezTo>
                    <a:pt x="90976" y="203200"/>
                    <a:pt x="0" y="157712"/>
                    <a:pt x="0" y="101600"/>
                  </a:cubicBezTo>
                  <a:cubicBezTo>
                    <a:pt x="0" y="45488"/>
                    <a:pt x="90976" y="0"/>
                    <a:pt x="203200" y="0"/>
                  </a:cubicBezTo>
                  <a:close/>
                </a:path>
              </a:pathLst>
            </a:custGeom>
            <a:solidFill>
              <a:srgbClr val="643513"/>
            </a:solidFill>
          </p:spPr>
        </p:sp>
        <p:sp>
          <p:nvSpPr>
            <p:cNvPr name="TextBox 34" id="34"/>
            <p:cNvSpPr txBox="true"/>
            <p:nvPr/>
          </p:nvSpPr>
          <p:spPr>
            <a:xfrm>
              <a:off x="0" y="-38100"/>
              <a:ext cx="1142719" cy="2413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7288168" y="3880946"/>
            <a:ext cx="3683088" cy="580376"/>
          </a:xfrm>
          <a:prstGeom prst="rect">
            <a:avLst/>
          </a:prstGeom>
        </p:spPr>
        <p:txBody>
          <a:bodyPr anchor="t" rtlCol="false" tIns="0" lIns="0" bIns="0" rIns="0">
            <a:spAutoFit/>
          </a:bodyPr>
          <a:lstStyle/>
          <a:p>
            <a:pPr algn="ctr">
              <a:lnSpc>
                <a:spcPts val="4760"/>
              </a:lnSpc>
            </a:pPr>
            <a:r>
              <a:rPr lang="en-US" sz="3400" b="true">
                <a:solidFill>
                  <a:srgbClr val="FFFFFF"/>
                </a:solidFill>
                <a:latin typeface="Canva Sans Bold"/>
                <a:ea typeface="Canva Sans Bold"/>
                <a:cs typeface="Canva Sans Bold"/>
                <a:sym typeface="Canva Sans Bold"/>
              </a:rPr>
              <a:t>Revenue Streams</a:t>
            </a:r>
          </a:p>
        </p:txBody>
      </p:sp>
      <p:grpSp>
        <p:nvGrpSpPr>
          <p:cNvPr name="Group 36" id="36"/>
          <p:cNvGrpSpPr/>
          <p:nvPr/>
        </p:nvGrpSpPr>
        <p:grpSpPr>
          <a:xfrm rot="0">
            <a:off x="-167008" y="9482382"/>
            <a:ext cx="18622015" cy="2200743"/>
            <a:chOff x="0" y="0"/>
            <a:chExt cx="4904564" cy="579619"/>
          </a:xfrm>
        </p:grpSpPr>
        <p:sp>
          <p:nvSpPr>
            <p:cNvPr name="Freeform 37" id="3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38" id="3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0">
            <a:off x="3222655" y="9719922"/>
            <a:ext cx="537781" cy="410255"/>
            <a:chOff x="0" y="0"/>
            <a:chExt cx="406400" cy="310029"/>
          </a:xfrm>
        </p:grpSpPr>
        <p:sp>
          <p:nvSpPr>
            <p:cNvPr name="Freeform 40" id="4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1" id="4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1444362" y="9600382"/>
            <a:ext cx="1778294" cy="649335"/>
            <a:chOff x="0" y="0"/>
            <a:chExt cx="976854" cy="356694"/>
          </a:xfrm>
        </p:grpSpPr>
        <p:sp>
          <p:nvSpPr>
            <p:cNvPr name="Freeform 43" id="43"/>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44" id="44"/>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45" id="45"/>
          <p:cNvGrpSpPr/>
          <p:nvPr/>
        </p:nvGrpSpPr>
        <p:grpSpPr>
          <a:xfrm rot="0">
            <a:off x="3741386" y="9581332"/>
            <a:ext cx="1760522" cy="649335"/>
            <a:chOff x="0" y="0"/>
            <a:chExt cx="1026925" cy="378762"/>
          </a:xfrm>
        </p:grpSpPr>
        <p:sp>
          <p:nvSpPr>
            <p:cNvPr name="Freeform 46" id="46"/>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DE59"/>
            </a:solidFill>
          </p:spPr>
        </p:sp>
        <p:sp>
          <p:nvSpPr>
            <p:cNvPr name="TextBox 47" id="47"/>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48" id="48"/>
          <p:cNvGrpSpPr/>
          <p:nvPr/>
        </p:nvGrpSpPr>
        <p:grpSpPr>
          <a:xfrm rot="0">
            <a:off x="8387455" y="9600382"/>
            <a:ext cx="1584490" cy="649335"/>
            <a:chOff x="0" y="0"/>
            <a:chExt cx="1023024" cy="419242"/>
          </a:xfrm>
        </p:grpSpPr>
        <p:sp>
          <p:nvSpPr>
            <p:cNvPr name="Freeform 49" id="49"/>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50" id="50"/>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51" id="51"/>
          <p:cNvGrpSpPr/>
          <p:nvPr/>
        </p:nvGrpSpPr>
        <p:grpSpPr>
          <a:xfrm rot="0">
            <a:off x="10638780" y="9600382"/>
            <a:ext cx="1947900" cy="649335"/>
            <a:chOff x="0" y="0"/>
            <a:chExt cx="1136224" cy="378762"/>
          </a:xfrm>
        </p:grpSpPr>
        <p:sp>
          <p:nvSpPr>
            <p:cNvPr name="Freeform 52" id="5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3" id="5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54" id="54"/>
          <p:cNvSpPr txBox="true"/>
          <p:nvPr/>
        </p:nvSpPr>
        <p:spPr>
          <a:xfrm rot="0">
            <a:off x="8562532" y="9710397"/>
            <a:ext cx="1114053" cy="4667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55" id="55"/>
          <p:cNvGrpSpPr/>
          <p:nvPr/>
        </p:nvGrpSpPr>
        <p:grpSpPr>
          <a:xfrm rot="0">
            <a:off x="5511433" y="9743395"/>
            <a:ext cx="537781" cy="410255"/>
            <a:chOff x="0" y="0"/>
            <a:chExt cx="406400" cy="310029"/>
          </a:xfrm>
        </p:grpSpPr>
        <p:sp>
          <p:nvSpPr>
            <p:cNvPr name="Freeform 56" id="56"/>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7" id="57"/>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9971945" y="9719922"/>
            <a:ext cx="537781" cy="410255"/>
            <a:chOff x="0" y="0"/>
            <a:chExt cx="406400" cy="310029"/>
          </a:xfrm>
        </p:grpSpPr>
        <p:sp>
          <p:nvSpPr>
            <p:cNvPr name="Freeform 59" id="5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0" id="6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61" id="61"/>
          <p:cNvSpPr txBox="true"/>
          <p:nvPr/>
        </p:nvSpPr>
        <p:spPr>
          <a:xfrm rot="0">
            <a:off x="1572143" y="9686925"/>
            <a:ext cx="1650512"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62" id="62"/>
          <p:cNvSpPr txBox="true"/>
          <p:nvPr/>
        </p:nvSpPr>
        <p:spPr>
          <a:xfrm rot="0">
            <a:off x="4189061" y="9686925"/>
            <a:ext cx="1027477" cy="4667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63" id="63"/>
          <p:cNvSpPr txBox="true"/>
          <p:nvPr/>
        </p:nvSpPr>
        <p:spPr>
          <a:xfrm rot="0">
            <a:off x="10848330" y="9663453"/>
            <a:ext cx="1544647"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64" id="64"/>
          <p:cNvSpPr/>
          <p:nvPr/>
        </p:nvSpPr>
        <p:spPr>
          <a:xfrm flipH="false" flipV="false" rot="0">
            <a:off x="129912" y="9482382"/>
            <a:ext cx="1028700" cy="682259"/>
          </a:xfrm>
          <a:custGeom>
            <a:avLst/>
            <a:gdLst/>
            <a:ahLst/>
            <a:cxnLst/>
            <a:rect r="r" b="b" t="t" l="l"/>
            <a:pathLst>
              <a:path h="682259" w="1028700">
                <a:moveTo>
                  <a:pt x="0" y="0"/>
                </a:moveTo>
                <a:lnTo>
                  <a:pt x="1028700" y="0"/>
                </a:lnTo>
                <a:lnTo>
                  <a:pt x="1028700" y="682258"/>
                </a:lnTo>
                <a:lnTo>
                  <a:pt x="0" y="682258"/>
                </a:lnTo>
                <a:lnTo>
                  <a:pt x="0" y="0"/>
                </a:lnTo>
                <a:close/>
              </a:path>
            </a:pathLst>
          </a:custGeom>
          <a:blipFill>
            <a:blip r:embed="rId5">
              <a:alphaModFix amt="78000"/>
            </a:blip>
            <a:stretch>
              <a:fillRect l="0" t="-20314" r="0" b="-30464"/>
            </a:stretch>
          </a:blipFill>
          <a:ln cap="sq">
            <a:noFill/>
            <a:prstDash val="solid"/>
            <a:miter/>
          </a:ln>
        </p:spPr>
      </p:sp>
      <p:grpSp>
        <p:nvGrpSpPr>
          <p:cNvPr name="Group 65" id="65"/>
          <p:cNvGrpSpPr/>
          <p:nvPr/>
        </p:nvGrpSpPr>
        <p:grpSpPr>
          <a:xfrm rot="0">
            <a:off x="12662881" y="9696450"/>
            <a:ext cx="537781" cy="410255"/>
            <a:chOff x="0" y="0"/>
            <a:chExt cx="406400" cy="310029"/>
          </a:xfrm>
        </p:grpSpPr>
        <p:sp>
          <p:nvSpPr>
            <p:cNvPr name="Freeform 66" id="66"/>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7" id="67"/>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8" id="68"/>
          <p:cNvGrpSpPr/>
          <p:nvPr/>
        </p:nvGrpSpPr>
        <p:grpSpPr>
          <a:xfrm rot="0">
            <a:off x="6123630" y="9600382"/>
            <a:ext cx="1760522" cy="649335"/>
            <a:chOff x="0" y="0"/>
            <a:chExt cx="1026925" cy="378762"/>
          </a:xfrm>
        </p:grpSpPr>
        <p:sp>
          <p:nvSpPr>
            <p:cNvPr name="Freeform 69" id="69"/>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0" id="70"/>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71" id="71"/>
          <p:cNvSpPr txBox="true"/>
          <p:nvPr/>
        </p:nvSpPr>
        <p:spPr>
          <a:xfrm rot="0">
            <a:off x="6468314" y="9667875"/>
            <a:ext cx="1027477" cy="4667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72" id="72"/>
          <p:cNvGrpSpPr/>
          <p:nvPr/>
        </p:nvGrpSpPr>
        <p:grpSpPr>
          <a:xfrm rot="0">
            <a:off x="7853387" y="9700872"/>
            <a:ext cx="537781" cy="410255"/>
            <a:chOff x="0" y="0"/>
            <a:chExt cx="406400" cy="310029"/>
          </a:xfrm>
        </p:grpSpPr>
        <p:sp>
          <p:nvSpPr>
            <p:cNvPr name="Freeform 73" id="7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4" id="7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5" id="75"/>
          <p:cNvGrpSpPr/>
          <p:nvPr/>
        </p:nvGrpSpPr>
        <p:grpSpPr>
          <a:xfrm rot="0">
            <a:off x="13286386" y="9581332"/>
            <a:ext cx="1947900" cy="649335"/>
            <a:chOff x="0" y="0"/>
            <a:chExt cx="1136224" cy="378762"/>
          </a:xfrm>
        </p:grpSpPr>
        <p:sp>
          <p:nvSpPr>
            <p:cNvPr name="Freeform 76" id="76"/>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7" id="77"/>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8" id="78"/>
          <p:cNvSpPr txBox="true"/>
          <p:nvPr/>
        </p:nvSpPr>
        <p:spPr>
          <a:xfrm rot="0">
            <a:off x="13495936" y="9791700"/>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79" id="79"/>
          <p:cNvGrpSpPr/>
          <p:nvPr/>
        </p:nvGrpSpPr>
        <p:grpSpPr>
          <a:xfrm rot="0">
            <a:off x="15329537" y="9691347"/>
            <a:ext cx="537781" cy="410255"/>
            <a:chOff x="0" y="0"/>
            <a:chExt cx="406400" cy="310029"/>
          </a:xfrm>
        </p:grpSpPr>
        <p:sp>
          <p:nvSpPr>
            <p:cNvPr name="Freeform 80" id="8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81" id="8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82" id="82"/>
          <p:cNvGrpSpPr/>
          <p:nvPr/>
        </p:nvGrpSpPr>
        <p:grpSpPr>
          <a:xfrm rot="0">
            <a:off x="16000667" y="9576910"/>
            <a:ext cx="1947900" cy="649335"/>
            <a:chOff x="0" y="0"/>
            <a:chExt cx="1136224" cy="378762"/>
          </a:xfrm>
        </p:grpSpPr>
        <p:sp>
          <p:nvSpPr>
            <p:cNvPr name="Freeform 83" id="8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84" id="8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85" id="85"/>
          <p:cNvSpPr txBox="true"/>
          <p:nvPr/>
        </p:nvSpPr>
        <p:spPr>
          <a:xfrm rot="0">
            <a:off x="16162592" y="9777753"/>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714540" y="1681405"/>
            <a:ext cx="6278648" cy="1187786"/>
            <a:chOff x="0" y="0"/>
            <a:chExt cx="1575541" cy="298059"/>
          </a:xfrm>
        </p:grpSpPr>
        <p:sp>
          <p:nvSpPr>
            <p:cNvPr name="Freeform 6" id="6"/>
            <p:cNvSpPr/>
            <p:nvPr/>
          </p:nvSpPr>
          <p:spPr>
            <a:xfrm flipH="false" flipV="false" rot="0">
              <a:off x="0" y="0"/>
              <a:ext cx="1575541" cy="298059"/>
            </a:xfrm>
            <a:custGeom>
              <a:avLst/>
              <a:gdLst/>
              <a:ahLst/>
              <a:cxnLst/>
              <a:rect r="r" b="b" t="t" l="l"/>
              <a:pathLst>
                <a:path h="298059" w="1575541">
                  <a:moveTo>
                    <a:pt x="1575541" y="0"/>
                  </a:moveTo>
                  <a:lnTo>
                    <a:pt x="0" y="0"/>
                  </a:lnTo>
                  <a:lnTo>
                    <a:pt x="101600" y="149029"/>
                  </a:lnTo>
                  <a:lnTo>
                    <a:pt x="0" y="298059"/>
                  </a:lnTo>
                  <a:lnTo>
                    <a:pt x="1575541" y="298059"/>
                  </a:lnTo>
                  <a:lnTo>
                    <a:pt x="1473941" y="149029"/>
                  </a:lnTo>
                  <a:lnTo>
                    <a:pt x="1575541" y="0"/>
                  </a:lnTo>
                  <a:close/>
                </a:path>
              </a:pathLst>
            </a:custGeom>
            <a:solidFill>
              <a:srgbClr val="7E54AD"/>
            </a:solidFill>
          </p:spPr>
        </p:sp>
        <p:sp>
          <p:nvSpPr>
            <p:cNvPr name="TextBox 7" id="7"/>
            <p:cNvSpPr txBox="true"/>
            <p:nvPr/>
          </p:nvSpPr>
          <p:spPr>
            <a:xfrm>
              <a:off x="88900" y="-38100"/>
              <a:ext cx="1397741" cy="336159"/>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H="true">
            <a:off x="12404251" y="2869190"/>
            <a:ext cx="0" cy="5605765"/>
          </a:xfrm>
          <a:prstGeom prst="line">
            <a:avLst/>
          </a:prstGeom>
          <a:ln cap="flat" w="38100">
            <a:solidFill>
              <a:srgbClr val="000000"/>
            </a:solidFill>
            <a:prstDash val="solid"/>
            <a:headEnd type="none" len="sm" w="sm"/>
            <a:tailEnd type="none" len="sm" w="sm"/>
          </a:ln>
        </p:spPr>
      </p:sp>
      <p:grpSp>
        <p:nvGrpSpPr>
          <p:cNvPr name="Group 9" id="9"/>
          <p:cNvGrpSpPr/>
          <p:nvPr/>
        </p:nvGrpSpPr>
        <p:grpSpPr>
          <a:xfrm rot="0">
            <a:off x="12404251" y="3021045"/>
            <a:ext cx="5284781" cy="1337824"/>
            <a:chOff x="0" y="0"/>
            <a:chExt cx="7046374" cy="1783766"/>
          </a:xfrm>
        </p:grpSpPr>
        <p:sp>
          <p:nvSpPr>
            <p:cNvPr name="AutoShape 10" id="10"/>
            <p:cNvSpPr/>
            <p:nvPr/>
          </p:nvSpPr>
          <p:spPr>
            <a:xfrm>
              <a:off x="0" y="848640"/>
              <a:ext cx="909059" cy="0"/>
            </a:xfrm>
            <a:prstGeom prst="line">
              <a:avLst/>
            </a:prstGeom>
            <a:ln cap="flat" w="50800">
              <a:solidFill>
                <a:srgbClr val="000000"/>
              </a:solidFill>
              <a:prstDash val="sysDot"/>
              <a:headEnd type="none" len="sm" w="sm"/>
              <a:tailEnd type="arrow" len="sm" w="med"/>
            </a:ln>
          </p:spPr>
        </p:sp>
        <p:grpSp>
          <p:nvGrpSpPr>
            <p:cNvPr name="Group 11" id="11"/>
            <p:cNvGrpSpPr/>
            <p:nvPr/>
          </p:nvGrpSpPr>
          <p:grpSpPr>
            <a:xfrm rot="0">
              <a:off x="909059" y="0"/>
              <a:ext cx="6137315" cy="1783766"/>
              <a:chOff x="0" y="0"/>
              <a:chExt cx="1212309" cy="352349"/>
            </a:xfrm>
          </p:grpSpPr>
          <p:sp>
            <p:nvSpPr>
              <p:cNvPr name="Freeform 12" id="12"/>
              <p:cNvSpPr/>
              <p:nvPr/>
            </p:nvSpPr>
            <p:spPr>
              <a:xfrm flipH="false" flipV="false" rot="0">
                <a:off x="0" y="0"/>
                <a:ext cx="1212309" cy="352349"/>
              </a:xfrm>
              <a:custGeom>
                <a:avLst/>
                <a:gdLst/>
                <a:ahLst/>
                <a:cxnLst/>
                <a:rect r="r" b="b" t="t" l="l"/>
                <a:pathLst>
                  <a:path h="352349" w="1212309">
                    <a:moveTo>
                      <a:pt x="85779" y="0"/>
                    </a:moveTo>
                    <a:lnTo>
                      <a:pt x="1126530" y="0"/>
                    </a:lnTo>
                    <a:cubicBezTo>
                      <a:pt x="1173905" y="0"/>
                      <a:pt x="1212309" y="38404"/>
                      <a:pt x="1212309" y="85779"/>
                    </a:cubicBezTo>
                    <a:lnTo>
                      <a:pt x="1212309" y="266570"/>
                    </a:lnTo>
                    <a:cubicBezTo>
                      <a:pt x="1212309" y="313944"/>
                      <a:pt x="1173905" y="352349"/>
                      <a:pt x="1126530" y="352349"/>
                    </a:cubicBezTo>
                    <a:lnTo>
                      <a:pt x="85779" y="352349"/>
                    </a:lnTo>
                    <a:cubicBezTo>
                      <a:pt x="63029" y="352349"/>
                      <a:pt x="41211" y="343311"/>
                      <a:pt x="25124" y="327225"/>
                    </a:cubicBezTo>
                    <a:cubicBezTo>
                      <a:pt x="9037" y="311138"/>
                      <a:pt x="0" y="289320"/>
                      <a:pt x="0" y="266570"/>
                    </a:cubicBezTo>
                    <a:lnTo>
                      <a:pt x="0" y="85779"/>
                    </a:lnTo>
                    <a:cubicBezTo>
                      <a:pt x="0" y="38404"/>
                      <a:pt x="38404" y="0"/>
                      <a:pt x="85779" y="0"/>
                    </a:cubicBezTo>
                    <a:close/>
                  </a:path>
                </a:pathLst>
              </a:custGeom>
              <a:solidFill>
                <a:srgbClr val="DFD28A"/>
              </a:solidFill>
            </p:spPr>
          </p:sp>
          <p:sp>
            <p:nvSpPr>
              <p:cNvPr name="TextBox 13" id="13"/>
              <p:cNvSpPr txBox="true"/>
              <p:nvPr/>
            </p:nvSpPr>
            <p:spPr>
              <a:xfrm>
                <a:off x="0" y="-38100"/>
                <a:ext cx="1212309" cy="390449"/>
              </a:xfrm>
              <a:prstGeom prst="rect">
                <a:avLst/>
              </a:prstGeom>
            </p:spPr>
            <p:txBody>
              <a:bodyPr anchor="ctr" rtlCol="false" tIns="50800" lIns="50800" bIns="50800" rIns="50800"/>
              <a:lstStyle/>
              <a:p>
                <a:pPr algn="ctr">
                  <a:lnSpc>
                    <a:spcPts val="2659"/>
                  </a:lnSpc>
                </a:pPr>
              </a:p>
            </p:txBody>
          </p:sp>
        </p:grpSp>
      </p:grpSp>
      <p:sp>
        <p:nvSpPr>
          <p:cNvPr name="TextBox 14" id="14"/>
          <p:cNvSpPr txBox="true"/>
          <p:nvPr/>
        </p:nvSpPr>
        <p:spPr>
          <a:xfrm rot="0">
            <a:off x="706818" y="460375"/>
            <a:ext cx="7346231"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industry analysis</a:t>
            </a:r>
          </a:p>
        </p:txBody>
      </p:sp>
      <p:sp>
        <p:nvSpPr>
          <p:cNvPr name="TextBox 15" id="15"/>
          <p:cNvSpPr txBox="true"/>
          <p:nvPr/>
        </p:nvSpPr>
        <p:spPr>
          <a:xfrm rot="0">
            <a:off x="11714540" y="1660197"/>
            <a:ext cx="6278648" cy="1084613"/>
          </a:xfrm>
          <a:prstGeom prst="rect">
            <a:avLst/>
          </a:prstGeom>
        </p:spPr>
        <p:txBody>
          <a:bodyPr anchor="t" rtlCol="false" tIns="0" lIns="0" bIns="0" rIns="0">
            <a:spAutoFit/>
          </a:bodyPr>
          <a:lstStyle/>
          <a:p>
            <a:pPr algn="ctr">
              <a:lnSpc>
                <a:spcPts val="4268"/>
              </a:lnSpc>
            </a:pPr>
            <a:r>
              <a:rPr lang="en-US" sz="3048" b="true">
                <a:solidFill>
                  <a:srgbClr val="FFDE59"/>
                </a:solidFill>
                <a:latin typeface="Lastica Bold"/>
                <a:ea typeface="Lastica Bold"/>
                <a:cs typeface="Lastica Bold"/>
                <a:sym typeface="Lastica Bold"/>
              </a:rPr>
              <a:t>SLOWdown of china’s economy</a:t>
            </a:r>
          </a:p>
        </p:txBody>
      </p:sp>
      <p:grpSp>
        <p:nvGrpSpPr>
          <p:cNvPr name="Group 16" id="16"/>
          <p:cNvGrpSpPr/>
          <p:nvPr/>
        </p:nvGrpSpPr>
        <p:grpSpPr>
          <a:xfrm rot="0">
            <a:off x="12404251" y="4606519"/>
            <a:ext cx="5284781" cy="1337824"/>
            <a:chOff x="0" y="0"/>
            <a:chExt cx="7046374" cy="1783766"/>
          </a:xfrm>
        </p:grpSpPr>
        <p:sp>
          <p:nvSpPr>
            <p:cNvPr name="AutoShape 17" id="17"/>
            <p:cNvSpPr/>
            <p:nvPr/>
          </p:nvSpPr>
          <p:spPr>
            <a:xfrm>
              <a:off x="0" y="848640"/>
              <a:ext cx="909059" cy="0"/>
            </a:xfrm>
            <a:prstGeom prst="line">
              <a:avLst/>
            </a:prstGeom>
            <a:ln cap="flat" w="50800">
              <a:solidFill>
                <a:srgbClr val="000000"/>
              </a:solidFill>
              <a:prstDash val="sysDot"/>
              <a:headEnd type="none" len="sm" w="sm"/>
              <a:tailEnd type="arrow" len="sm" w="med"/>
            </a:ln>
          </p:spPr>
        </p:sp>
        <p:grpSp>
          <p:nvGrpSpPr>
            <p:cNvPr name="Group 18" id="18"/>
            <p:cNvGrpSpPr/>
            <p:nvPr/>
          </p:nvGrpSpPr>
          <p:grpSpPr>
            <a:xfrm rot="0">
              <a:off x="909059" y="0"/>
              <a:ext cx="6137315" cy="1783766"/>
              <a:chOff x="0" y="0"/>
              <a:chExt cx="1212309" cy="352349"/>
            </a:xfrm>
          </p:grpSpPr>
          <p:sp>
            <p:nvSpPr>
              <p:cNvPr name="Freeform 19" id="19"/>
              <p:cNvSpPr/>
              <p:nvPr/>
            </p:nvSpPr>
            <p:spPr>
              <a:xfrm flipH="false" flipV="false" rot="0">
                <a:off x="0" y="0"/>
                <a:ext cx="1212309" cy="352349"/>
              </a:xfrm>
              <a:custGeom>
                <a:avLst/>
                <a:gdLst/>
                <a:ahLst/>
                <a:cxnLst/>
                <a:rect r="r" b="b" t="t" l="l"/>
                <a:pathLst>
                  <a:path h="352349" w="1212309">
                    <a:moveTo>
                      <a:pt x="85779" y="0"/>
                    </a:moveTo>
                    <a:lnTo>
                      <a:pt x="1126530" y="0"/>
                    </a:lnTo>
                    <a:cubicBezTo>
                      <a:pt x="1173905" y="0"/>
                      <a:pt x="1212309" y="38404"/>
                      <a:pt x="1212309" y="85779"/>
                    </a:cubicBezTo>
                    <a:lnTo>
                      <a:pt x="1212309" y="266570"/>
                    </a:lnTo>
                    <a:cubicBezTo>
                      <a:pt x="1212309" y="313944"/>
                      <a:pt x="1173905" y="352349"/>
                      <a:pt x="1126530" y="352349"/>
                    </a:cubicBezTo>
                    <a:lnTo>
                      <a:pt x="85779" y="352349"/>
                    </a:lnTo>
                    <a:cubicBezTo>
                      <a:pt x="63029" y="352349"/>
                      <a:pt x="41211" y="343311"/>
                      <a:pt x="25124" y="327225"/>
                    </a:cubicBezTo>
                    <a:cubicBezTo>
                      <a:pt x="9037" y="311138"/>
                      <a:pt x="0" y="289320"/>
                      <a:pt x="0" y="266570"/>
                    </a:cubicBezTo>
                    <a:lnTo>
                      <a:pt x="0" y="85779"/>
                    </a:lnTo>
                    <a:cubicBezTo>
                      <a:pt x="0" y="38404"/>
                      <a:pt x="38404" y="0"/>
                      <a:pt x="85779" y="0"/>
                    </a:cubicBezTo>
                    <a:close/>
                  </a:path>
                </a:pathLst>
              </a:custGeom>
              <a:solidFill>
                <a:srgbClr val="DFD28A"/>
              </a:solidFill>
            </p:spPr>
          </p:sp>
          <p:sp>
            <p:nvSpPr>
              <p:cNvPr name="TextBox 20" id="20"/>
              <p:cNvSpPr txBox="true"/>
              <p:nvPr/>
            </p:nvSpPr>
            <p:spPr>
              <a:xfrm>
                <a:off x="0" y="-38100"/>
                <a:ext cx="1212309" cy="390449"/>
              </a:xfrm>
              <a:prstGeom prst="rect">
                <a:avLst/>
              </a:prstGeom>
            </p:spPr>
            <p:txBody>
              <a:bodyPr anchor="ctr" rtlCol="false" tIns="50800" lIns="50800" bIns="50800" rIns="50800"/>
              <a:lstStyle/>
              <a:p>
                <a:pPr algn="ctr">
                  <a:lnSpc>
                    <a:spcPts val="2659"/>
                  </a:lnSpc>
                </a:pPr>
              </a:p>
            </p:txBody>
          </p:sp>
        </p:grpSp>
      </p:grpSp>
      <p:grpSp>
        <p:nvGrpSpPr>
          <p:cNvPr name="Group 21" id="21"/>
          <p:cNvGrpSpPr/>
          <p:nvPr/>
        </p:nvGrpSpPr>
        <p:grpSpPr>
          <a:xfrm rot="0">
            <a:off x="12404251" y="6191994"/>
            <a:ext cx="5284781" cy="1337824"/>
            <a:chOff x="0" y="0"/>
            <a:chExt cx="7046374" cy="1783766"/>
          </a:xfrm>
        </p:grpSpPr>
        <p:sp>
          <p:nvSpPr>
            <p:cNvPr name="AutoShape 22" id="22"/>
            <p:cNvSpPr/>
            <p:nvPr/>
          </p:nvSpPr>
          <p:spPr>
            <a:xfrm>
              <a:off x="0" y="848640"/>
              <a:ext cx="909059" cy="0"/>
            </a:xfrm>
            <a:prstGeom prst="line">
              <a:avLst/>
            </a:prstGeom>
            <a:ln cap="flat" w="50800">
              <a:solidFill>
                <a:srgbClr val="000000"/>
              </a:solidFill>
              <a:prstDash val="sysDot"/>
              <a:headEnd type="none" len="sm" w="sm"/>
              <a:tailEnd type="arrow" len="sm" w="med"/>
            </a:ln>
          </p:spPr>
        </p:sp>
        <p:grpSp>
          <p:nvGrpSpPr>
            <p:cNvPr name="Group 23" id="23"/>
            <p:cNvGrpSpPr/>
            <p:nvPr/>
          </p:nvGrpSpPr>
          <p:grpSpPr>
            <a:xfrm rot="0">
              <a:off x="909059" y="0"/>
              <a:ext cx="6137315" cy="1783766"/>
              <a:chOff x="0" y="0"/>
              <a:chExt cx="1212309" cy="352349"/>
            </a:xfrm>
          </p:grpSpPr>
          <p:sp>
            <p:nvSpPr>
              <p:cNvPr name="Freeform 24" id="24"/>
              <p:cNvSpPr/>
              <p:nvPr/>
            </p:nvSpPr>
            <p:spPr>
              <a:xfrm flipH="false" flipV="false" rot="0">
                <a:off x="0" y="0"/>
                <a:ext cx="1212309" cy="352349"/>
              </a:xfrm>
              <a:custGeom>
                <a:avLst/>
                <a:gdLst/>
                <a:ahLst/>
                <a:cxnLst/>
                <a:rect r="r" b="b" t="t" l="l"/>
                <a:pathLst>
                  <a:path h="352349" w="1212309">
                    <a:moveTo>
                      <a:pt x="85779" y="0"/>
                    </a:moveTo>
                    <a:lnTo>
                      <a:pt x="1126530" y="0"/>
                    </a:lnTo>
                    <a:cubicBezTo>
                      <a:pt x="1173905" y="0"/>
                      <a:pt x="1212309" y="38404"/>
                      <a:pt x="1212309" y="85779"/>
                    </a:cubicBezTo>
                    <a:lnTo>
                      <a:pt x="1212309" y="266570"/>
                    </a:lnTo>
                    <a:cubicBezTo>
                      <a:pt x="1212309" y="313944"/>
                      <a:pt x="1173905" y="352349"/>
                      <a:pt x="1126530" y="352349"/>
                    </a:cubicBezTo>
                    <a:lnTo>
                      <a:pt x="85779" y="352349"/>
                    </a:lnTo>
                    <a:cubicBezTo>
                      <a:pt x="63029" y="352349"/>
                      <a:pt x="41211" y="343311"/>
                      <a:pt x="25124" y="327225"/>
                    </a:cubicBezTo>
                    <a:cubicBezTo>
                      <a:pt x="9037" y="311138"/>
                      <a:pt x="0" y="289320"/>
                      <a:pt x="0" y="266570"/>
                    </a:cubicBezTo>
                    <a:lnTo>
                      <a:pt x="0" y="85779"/>
                    </a:lnTo>
                    <a:cubicBezTo>
                      <a:pt x="0" y="38404"/>
                      <a:pt x="38404" y="0"/>
                      <a:pt x="85779" y="0"/>
                    </a:cubicBezTo>
                    <a:close/>
                  </a:path>
                </a:pathLst>
              </a:custGeom>
              <a:solidFill>
                <a:srgbClr val="DFD28A"/>
              </a:solidFill>
            </p:spPr>
          </p:sp>
          <p:sp>
            <p:nvSpPr>
              <p:cNvPr name="TextBox 25" id="25"/>
              <p:cNvSpPr txBox="true"/>
              <p:nvPr/>
            </p:nvSpPr>
            <p:spPr>
              <a:xfrm>
                <a:off x="0" y="-38100"/>
                <a:ext cx="1212309" cy="390449"/>
              </a:xfrm>
              <a:prstGeom prst="rect">
                <a:avLst/>
              </a:prstGeom>
            </p:spPr>
            <p:txBody>
              <a:bodyPr anchor="ctr" rtlCol="false" tIns="50800" lIns="50800" bIns="50800" rIns="50800"/>
              <a:lstStyle/>
              <a:p>
                <a:pPr algn="ctr">
                  <a:lnSpc>
                    <a:spcPts val="2659"/>
                  </a:lnSpc>
                </a:pPr>
              </a:p>
            </p:txBody>
          </p:sp>
        </p:grpSp>
      </p:grpSp>
      <p:grpSp>
        <p:nvGrpSpPr>
          <p:cNvPr name="Group 26" id="26"/>
          <p:cNvGrpSpPr/>
          <p:nvPr/>
        </p:nvGrpSpPr>
        <p:grpSpPr>
          <a:xfrm rot="0">
            <a:off x="12404251" y="7806043"/>
            <a:ext cx="5284781" cy="1337824"/>
            <a:chOff x="0" y="0"/>
            <a:chExt cx="7046374" cy="1783766"/>
          </a:xfrm>
        </p:grpSpPr>
        <p:sp>
          <p:nvSpPr>
            <p:cNvPr name="AutoShape 27" id="27"/>
            <p:cNvSpPr/>
            <p:nvPr/>
          </p:nvSpPr>
          <p:spPr>
            <a:xfrm>
              <a:off x="0" y="848640"/>
              <a:ext cx="909059" cy="0"/>
            </a:xfrm>
            <a:prstGeom prst="line">
              <a:avLst/>
            </a:prstGeom>
            <a:ln cap="flat" w="50800">
              <a:solidFill>
                <a:srgbClr val="000000"/>
              </a:solidFill>
              <a:prstDash val="sysDot"/>
              <a:headEnd type="none" len="sm" w="sm"/>
              <a:tailEnd type="arrow" len="sm" w="med"/>
            </a:ln>
          </p:spPr>
        </p:sp>
        <p:grpSp>
          <p:nvGrpSpPr>
            <p:cNvPr name="Group 28" id="28"/>
            <p:cNvGrpSpPr/>
            <p:nvPr/>
          </p:nvGrpSpPr>
          <p:grpSpPr>
            <a:xfrm rot="0">
              <a:off x="909059" y="0"/>
              <a:ext cx="6137315" cy="1783766"/>
              <a:chOff x="0" y="0"/>
              <a:chExt cx="1212309" cy="352349"/>
            </a:xfrm>
          </p:grpSpPr>
          <p:sp>
            <p:nvSpPr>
              <p:cNvPr name="Freeform 29" id="29"/>
              <p:cNvSpPr/>
              <p:nvPr/>
            </p:nvSpPr>
            <p:spPr>
              <a:xfrm flipH="false" flipV="false" rot="0">
                <a:off x="0" y="0"/>
                <a:ext cx="1212309" cy="352349"/>
              </a:xfrm>
              <a:custGeom>
                <a:avLst/>
                <a:gdLst/>
                <a:ahLst/>
                <a:cxnLst/>
                <a:rect r="r" b="b" t="t" l="l"/>
                <a:pathLst>
                  <a:path h="352349" w="1212309">
                    <a:moveTo>
                      <a:pt x="85779" y="0"/>
                    </a:moveTo>
                    <a:lnTo>
                      <a:pt x="1126530" y="0"/>
                    </a:lnTo>
                    <a:cubicBezTo>
                      <a:pt x="1173905" y="0"/>
                      <a:pt x="1212309" y="38404"/>
                      <a:pt x="1212309" y="85779"/>
                    </a:cubicBezTo>
                    <a:lnTo>
                      <a:pt x="1212309" y="266570"/>
                    </a:lnTo>
                    <a:cubicBezTo>
                      <a:pt x="1212309" y="313944"/>
                      <a:pt x="1173905" y="352349"/>
                      <a:pt x="1126530" y="352349"/>
                    </a:cubicBezTo>
                    <a:lnTo>
                      <a:pt x="85779" y="352349"/>
                    </a:lnTo>
                    <a:cubicBezTo>
                      <a:pt x="63029" y="352349"/>
                      <a:pt x="41211" y="343311"/>
                      <a:pt x="25124" y="327225"/>
                    </a:cubicBezTo>
                    <a:cubicBezTo>
                      <a:pt x="9037" y="311138"/>
                      <a:pt x="0" y="289320"/>
                      <a:pt x="0" y="266570"/>
                    </a:cubicBezTo>
                    <a:lnTo>
                      <a:pt x="0" y="85779"/>
                    </a:lnTo>
                    <a:cubicBezTo>
                      <a:pt x="0" y="38404"/>
                      <a:pt x="38404" y="0"/>
                      <a:pt x="85779" y="0"/>
                    </a:cubicBezTo>
                    <a:close/>
                  </a:path>
                </a:pathLst>
              </a:custGeom>
              <a:solidFill>
                <a:srgbClr val="DFD28A"/>
              </a:solidFill>
            </p:spPr>
          </p:sp>
          <p:sp>
            <p:nvSpPr>
              <p:cNvPr name="TextBox 30" id="30"/>
              <p:cNvSpPr txBox="true"/>
              <p:nvPr/>
            </p:nvSpPr>
            <p:spPr>
              <a:xfrm>
                <a:off x="0" y="-38100"/>
                <a:ext cx="1212309" cy="390449"/>
              </a:xfrm>
              <a:prstGeom prst="rect">
                <a:avLst/>
              </a:prstGeom>
            </p:spPr>
            <p:txBody>
              <a:bodyPr anchor="ctr" rtlCol="false" tIns="50800" lIns="50800" bIns="50800" rIns="50800"/>
              <a:lstStyle/>
              <a:p>
                <a:pPr algn="ctr">
                  <a:lnSpc>
                    <a:spcPts val="2659"/>
                  </a:lnSpc>
                </a:pPr>
              </a:p>
            </p:txBody>
          </p:sp>
        </p:grpSp>
      </p:grpSp>
      <p:sp>
        <p:nvSpPr>
          <p:cNvPr name="TextBox 31" id="31"/>
          <p:cNvSpPr txBox="true"/>
          <p:nvPr/>
        </p:nvSpPr>
        <p:spPr>
          <a:xfrm rot="0">
            <a:off x="13412302" y="3129252"/>
            <a:ext cx="4113698" cy="1092835"/>
          </a:xfrm>
          <a:prstGeom prst="rect">
            <a:avLst/>
          </a:prstGeom>
        </p:spPr>
        <p:txBody>
          <a:bodyPr anchor="t" rtlCol="false" tIns="0" lIns="0" bIns="0" rIns="0">
            <a:spAutoFit/>
          </a:bodyPr>
          <a:lstStyle/>
          <a:p>
            <a:pPr algn="l">
              <a:lnSpc>
                <a:spcPts val="2239"/>
              </a:lnSpc>
            </a:pPr>
            <a:r>
              <a:rPr lang="en-US" sz="1599">
                <a:solidFill>
                  <a:srgbClr val="000000"/>
                </a:solidFill>
                <a:latin typeface="Canva Sans"/>
                <a:ea typeface="Canva Sans"/>
                <a:cs typeface="Canva Sans"/>
                <a:sym typeface="Canva Sans"/>
              </a:rPr>
              <a:t>China’s beauty market grew only 3 percent—driven entirely by price growth, by volume it grows for about nearly 0 percent.</a:t>
            </a:r>
          </a:p>
        </p:txBody>
      </p:sp>
      <p:sp>
        <p:nvSpPr>
          <p:cNvPr name="TextBox 32" id="32"/>
          <p:cNvSpPr txBox="true"/>
          <p:nvPr/>
        </p:nvSpPr>
        <p:spPr>
          <a:xfrm rot="0">
            <a:off x="13412302" y="4668591"/>
            <a:ext cx="4113698" cy="1422329"/>
          </a:xfrm>
          <a:prstGeom prst="rect">
            <a:avLst/>
          </a:prstGeom>
        </p:spPr>
        <p:txBody>
          <a:bodyPr anchor="t" rtlCol="false" tIns="0" lIns="0" bIns="0" rIns="0">
            <a:spAutoFit/>
          </a:bodyPr>
          <a:lstStyle/>
          <a:p>
            <a:pPr algn="l">
              <a:lnSpc>
                <a:spcPts val="1928"/>
              </a:lnSpc>
            </a:pPr>
            <a:r>
              <a:rPr lang="en-US" sz="1377">
                <a:solidFill>
                  <a:srgbClr val="000000"/>
                </a:solidFill>
                <a:latin typeface="Canva Sans"/>
                <a:ea typeface="Canva Sans"/>
                <a:cs typeface="Canva Sans"/>
                <a:sym typeface="Canva Sans"/>
              </a:rPr>
              <a:t>Macroeconomic factors, low consumer confidence, and widespread discounting (which led consumers to delay purchases for lower prices) impacted China's beauty sector performance.</a:t>
            </a:r>
          </a:p>
          <a:p>
            <a:pPr algn="l">
              <a:lnSpc>
                <a:spcPts val="1928"/>
              </a:lnSpc>
            </a:pPr>
          </a:p>
        </p:txBody>
      </p:sp>
      <p:sp>
        <p:nvSpPr>
          <p:cNvPr name="TextBox 33" id="33"/>
          <p:cNvSpPr txBox="true"/>
          <p:nvPr/>
        </p:nvSpPr>
        <p:spPr>
          <a:xfrm rot="0">
            <a:off x="13421827" y="6269414"/>
            <a:ext cx="4113698" cy="1184204"/>
          </a:xfrm>
          <a:prstGeom prst="rect">
            <a:avLst/>
          </a:prstGeom>
        </p:spPr>
        <p:txBody>
          <a:bodyPr anchor="t" rtlCol="false" tIns="0" lIns="0" bIns="0" rIns="0">
            <a:spAutoFit/>
          </a:bodyPr>
          <a:lstStyle/>
          <a:p>
            <a:pPr algn="l">
              <a:lnSpc>
                <a:spcPts val="1928"/>
              </a:lnSpc>
            </a:pPr>
            <a:r>
              <a:rPr lang="en-US" sz="1377">
                <a:solidFill>
                  <a:srgbClr val="000000"/>
                </a:solidFill>
                <a:latin typeface="Canva Sans"/>
                <a:ea typeface="Canva Sans"/>
                <a:cs typeface="Canva Sans"/>
                <a:sym typeface="Canva Sans"/>
              </a:rPr>
              <a:t>Middle- and high-income consumers in China plan to increase beauty spending through 2024, while low-income consumers intend to spend less, potentially impacting the sector's performance.</a:t>
            </a:r>
          </a:p>
        </p:txBody>
      </p:sp>
      <p:sp>
        <p:nvSpPr>
          <p:cNvPr name="TextBox 34" id="34"/>
          <p:cNvSpPr txBox="true"/>
          <p:nvPr/>
        </p:nvSpPr>
        <p:spPr>
          <a:xfrm rot="0">
            <a:off x="13412302" y="8052363"/>
            <a:ext cx="4113698" cy="816610"/>
          </a:xfrm>
          <a:prstGeom prst="rect">
            <a:avLst/>
          </a:prstGeom>
        </p:spPr>
        <p:txBody>
          <a:bodyPr anchor="t" rtlCol="false" tIns="0" lIns="0" bIns="0" rIns="0">
            <a:spAutoFit/>
          </a:bodyPr>
          <a:lstStyle/>
          <a:p>
            <a:pPr algn="l">
              <a:lnSpc>
                <a:spcPts val="2239"/>
              </a:lnSpc>
            </a:pPr>
            <a:r>
              <a:rPr lang="en-US" sz="1599">
                <a:solidFill>
                  <a:srgbClr val="000000"/>
                </a:solidFill>
                <a:latin typeface="Canva Sans"/>
                <a:ea typeface="Canva Sans"/>
                <a:cs typeface="Canva Sans"/>
                <a:sym typeface="Canva Sans"/>
              </a:rPr>
              <a:t>Due to slow down of China, India emerges as the leading very high growth market in the industry</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 of the year</a:t>
            </a:r>
          </a:p>
        </p:txBody>
      </p:sp>
      <p:grpSp>
        <p:nvGrpSpPr>
          <p:cNvPr name="Group 35" id="35"/>
          <p:cNvGrpSpPr/>
          <p:nvPr/>
        </p:nvGrpSpPr>
        <p:grpSpPr>
          <a:xfrm rot="0">
            <a:off x="1028700" y="5936424"/>
            <a:ext cx="4525591" cy="3461927"/>
            <a:chOff x="0" y="0"/>
            <a:chExt cx="1272573" cy="973476"/>
          </a:xfrm>
        </p:grpSpPr>
        <p:sp>
          <p:nvSpPr>
            <p:cNvPr name="Freeform 36" id="36"/>
            <p:cNvSpPr/>
            <p:nvPr/>
          </p:nvSpPr>
          <p:spPr>
            <a:xfrm flipH="false" flipV="false" rot="0">
              <a:off x="0" y="0"/>
              <a:ext cx="1272573" cy="973476"/>
            </a:xfrm>
            <a:custGeom>
              <a:avLst/>
              <a:gdLst/>
              <a:ahLst/>
              <a:cxnLst/>
              <a:rect r="r" b="b" t="t" l="l"/>
              <a:pathLst>
                <a:path h="973476" w="1272573">
                  <a:moveTo>
                    <a:pt x="87246" y="0"/>
                  </a:moveTo>
                  <a:lnTo>
                    <a:pt x="1185327" y="0"/>
                  </a:lnTo>
                  <a:cubicBezTo>
                    <a:pt x="1233512" y="0"/>
                    <a:pt x="1272573" y="39061"/>
                    <a:pt x="1272573" y="87246"/>
                  </a:cubicBezTo>
                  <a:lnTo>
                    <a:pt x="1272573" y="886230"/>
                  </a:lnTo>
                  <a:cubicBezTo>
                    <a:pt x="1272573" y="934415"/>
                    <a:pt x="1233512" y="973476"/>
                    <a:pt x="1185327" y="973476"/>
                  </a:cubicBezTo>
                  <a:lnTo>
                    <a:pt x="87246" y="973476"/>
                  </a:lnTo>
                  <a:cubicBezTo>
                    <a:pt x="39061" y="973476"/>
                    <a:pt x="0" y="934415"/>
                    <a:pt x="0" y="886230"/>
                  </a:cubicBezTo>
                  <a:lnTo>
                    <a:pt x="0" y="87246"/>
                  </a:lnTo>
                  <a:cubicBezTo>
                    <a:pt x="0" y="39061"/>
                    <a:pt x="39061" y="0"/>
                    <a:pt x="87246" y="0"/>
                  </a:cubicBezTo>
                  <a:close/>
                </a:path>
              </a:pathLst>
            </a:custGeom>
            <a:solidFill>
              <a:srgbClr val="FFF4E3"/>
            </a:solidFill>
          </p:spPr>
        </p:sp>
        <p:sp>
          <p:nvSpPr>
            <p:cNvPr name="TextBox 37" id="37"/>
            <p:cNvSpPr txBox="true"/>
            <p:nvPr/>
          </p:nvSpPr>
          <p:spPr>
            <a:xfrm>
              <a:off x="0" y="-38100"/>
              <a:ext cx="1272573" cy="1011576"/>
            </a:xfrm>
            <a:prstGeom prst="rect">
              <a:avLst/>
            </a:prstGeom>
          </p:spPr>
          <p:txBody>
            <a:bodyPr anchor="ctr" rtlCol="false" tIns="47581" lIns="47581" bIns="47581" rIns="47581"/>
            <a:lstStyle/>
            <a:p>
              <a:pPr algn="ctr">
                <a:lnSpc>
                  <a:spcPts val="2659"/>
                </a:lnSpc>
              </a:pPr>
            </a:p>
            <a:p>
              <a:pPr algn="l">
                <a:lnSpc>
                  <a:spcPts val="2659"/>
                </a:lnSpc>
              </a:pPr>
            </a:p>
            <a:p>
              <a:pPr algn="l">
                <a:lnSpc>
                  <a:spcPts val="2659"/>
                </a:lnSpc>
              </a:pPr>
            </a:p>
            <a:p>
              <a:pPr algn="l">
                <a:lnSpc>
                  <a:spcPts val="2659"/>
                </a:lnSpc>
              </a:pPr>
              <a:r>
                <a:rPr lang="en-US" sz="1899">
                  <a:solidFill>
                    <a:srgbClr val="000000"/>
                  </a:solidFill>
                  <a:latin typeface="Canva Sans"/>
                  <a:ea typeface="Canva Sans"/>
                  <a:cs typeface="Canva Sans"/>
                  <a:sym typeface="Canva Sans"/>
                </a:rPr>
                <a:t>.</a:t>
              </a:r>
            </a:p>
          </p:txBody>
        </p:sp>
      </p:grpSp>
      <p:grpSp>
        <p:nvGrpSpPr>
          <p:cNvPr name="Group 38" id="38"/>
          <p:cNvGrpSpPr/>
          <p:nvPr/>
        </p:nvGrpSpPr>
        <p:grpSpPr>
          <a:xfrm rot="0">
            <a:off x="1966606" y="5529730"/>
            <a:ext cx="2823713" cy="1484423"/>
            <a:chOff x="0" y="0"/>
            <a:chExt cx="1546132" cy="812800"/>
          </a:xfrm>
        </p:grpSpPr>
        <p:sp>
          <p:nvSpPr>
            <p:cNvPr name="Freeform 39" id="39"/>
            <p:cNvSpPr/>
            <p:nvPr/>
          </p:nvSpPr>
          <p:spPr>
            <a:xfrm flipH="false" flipV="false" rot="0">
              <a:off x="0" y="0"/>
              <a:ext cx="1546132" cy="812800"/>
            </a:xfrm>
            <a:custGeom>
              <a:avLst/>
              <a:gdLst/>
              <a:ahLst/>
              <a:cxnLst/>
              <a:rect r="r" b="b" t="t" l="l"/>
              <a:pathLst>
                <a:path h="812800" w="1546132">
                  <a:moveTo>
                    <a:pt x="1546132" y="0"/>
                  </a:moveTo>
                  <a:lnTo>
                    <a:pt x="0" y="0"/>
                  </a:lnTo>
                  <a:lnTo>
                    <a:pt x="0" y="624840"/>
                  </a:lnTo>
                  <a:lnTo>
                    <a:pt x="157480" y="624840"/>
                  </a:lnTo>
                  <a:lnTo>
                    <a:pt x="157480" y="812800"/>
                  </a:lnTo>
                  <a:lnTo>
                    <a:pt x="463550" y="624840"/>
                  </a:lnTo>
                  <a:lnTo>
                    <a:pt x="1546132" y="624840"/>
                  </a:lnTo>
                  <a:lnTo>
                    <a:pt x="1546132" y="0"/>
                  </a:lnTo>
                  <a:close/>
                </a:path>
              </a:pathLst>
            </a:custGeom>
            <a:solidFill>
              <a:srgbClr val="F5D033"/>
            </a:solidFill>
          </p:spPr>
        </p:sp>
        <p:sp>
          <p:nvSpPr>
            <p:cNvPr name="TextBox 40" id="40"/>
            <p:cNvSpPr txBox="true"/>
            <p:nvPr/>
          </p:nvSpPr>
          <p:spPr>
            <a:xfrm>
              <a:off x="0" y="-38100"/>
              <a:ext cx="1546132" cy="660400"/>
            </a:xfrm>
            <a:prstGeom prst="rect">
              <a:avLst/>
            </a:prstGeom>
          </p:spPr>
          <p:txBody>
            <a:bodyPr anchor="ctr" rtlCol="false" tIns="47581" lIns="47581" bIns="47581" rIns="47581"/>
            <a:lstStyle/>
            <a:p>
              <a:pPr algn="ctr">
                <a:lnSpc>
                  <a:spcPts val="2659"/>
                </a:lnSpc>
              </a:pPr>
            </a:p>
          </p:txBody>
        </p:sp>
      </p:grpSp>
      <p:sp>
        <p:nvSpPr>
          <p:cNvPr name="TextBox 41" id="41"/>
          <p:cNvSpPr txBox="true"/>
          <p:nvPr/>
        </p:nvSpPr>
        <p:spPr>
          <a:xfrm rot="0">
            <a:off x="2023708" y="5768977"/>
            <a:ext cx="2492923" cy="707789"/>
          </a:xfrm>
          <a:prstGeom prst="rect">
            <a:avLst/>
          </a:prstGeom>
        </p:spPr>
        <p:txBody>
          <a:bodyPr anchor="t" rtlCol="false" tIns="0" lIns="0" bIns="0" rIns="0">
            <a:spAutoFit/>
          </a:bodyPr>
          <a:lstStyle/>
          <a:p>
            <a:pPr algn="ctr">
              <a:lnSpc>
                <a:spcPts val="2884"/>
              </a:lnSpc>
              <a:spcBef>
                <a:spcPct val="0"/>
              </a:spcBef>
            </a:pPr>
            <a:r>
              <a:rPr lang="en-US" b="true" sz="2060">
                <a:solidFill>
                  <a:srgbClr val="000000"/>
                </a:solidFill>
                <a:latin typeface="Canva Sans Bold"/>
                <a:ea typeface="Canva Sans Bold"/>
                <a:cs typeface="Canva Sans Bold"/>
                <a:sym typeface="Canva Sans Bold"/>
              </a:rPr>
              <a:t>SUSTAINABILITY &amp; INNOVATION</a:t>
            </a:r>
          </a:p>
        </p:txBody>
      </p:sp>
      <p:grpSp>
        <p:nvGrpSpPr>
          <p:cNvPr name="Group 42" id="42"/>
          <p:cNvGrpSpPr/>
          <p:nvPr/>
        </p:nvGrpSpPr>
        <p:grpSpPr>
          <a:xfrm rot="0">
            <a:off x="1028700" y="2011783"/>
            <a:ext cx="4525591" cy="3461927"/>
            <a:chOff x="0" y="0"/>
            <a:chExt cx="1272573" cy="973476"/>
          </a:xfrm>
        </p:grpSpPr>
        <p:sp>
          <p:nvSpPr>
            <p:cNvPr name="Freeform 43" id="43"/>
            <p:cNvSpPr/>
            <p:nvPr/>
          </p:nvSpPr>
          <p:spPr>
            <a:xfrm flipH="false" flipV="false" rot="0">
              <a:off x="0" y="0"/>
              <a:ext cx="1272573" cy="973476"/>
            </a:xfrm>
            <a:custGeom>
              <a:avLst/>
              <a:gdLst/>
              <a:ahLst/>
              <a:cxnLst/>
              <a:rect r="r" b="b" t="t" l="l"/>
              <a:pathLst>
                <a:path h="973476" w="1272573">
                  <a:moveTo>
                    <a:pt x="87246" y="0"/>
                  </a:moveTo>
                  <a:lnTo>
                    <a:pt x="1185327" y="0"/>
                  </a:lnTo>
                  <a:cubicBezTo>
                    <a:pt x="1233512" y="0"/>
                    <a:pt x="1272573" y="39061"/>
                    <a:pt x="1272573" y="87246"/>
                  </a:cubicBezTo>
                  <a:lnTo>
                    <a:pt x="1272573" y="886230"/>
                  </a:lnTo>
                  <a:cubicBezTo>
                    <a:pt x="1272573" y="934415"/>
                    <a:pt x="1233512" y="973476"/>
                    <a:pt x="1185327" y="973476"/>
                  </a:cubicBezTo>
                  <a:lnTo>
                    <a:pt x="87246" y="973476"/>
                  </a:lnTo>
                  <a:cubicBezTo>
                    <a:pt x="39061" y="973476"/>
                    <a:pt x="0" y="934415"/>
                    <a:pt x="0" y="886230"/>
                  </a:cubicBezTo>
                  <a:lnTo>
                    <a:pt x="0" y="87246"/>
                  </a:lnTo>
                  <a:cubicBezTo>
                    <a:pt x="0" y="39061"/>
                    <a:pt x="39061" y="0"/>
                    <a:pt x="87246" y="0"/>
                  </a:cubicBezTo>
                  <a:close/>
                </a:path>
              </a:pathLst>
            </a:custGeom>
            <a:solidFill>
              <a:srgbClr val="FFF4E3"/>
            </a:solidFill>
          </p:spPr>
        </p:sp>
        <p:sp>
          <p:nvSpPr>
            <p:cNvPr name="TextBox 44" id="44"/>
            <p:cNvSpPr txBox="true"/>
            <p:nvPr/>
          </p:nvSpPr>
          <p:spPr>
            <a:xfrm>
              <a:off x="0" y="-38100"/>
              <a:ext cx="1272573" cy="1011576"/>
            </a:xfrm>
            <a:prstGeom prst="rect">
              <a:avLst/>
            </a:prstGeom>
          </p:spPr>
          <p:txBody>
            <a:bodyPr anchor="ctr" rtlCol="false" tIns="47581" lIns="47581" bIns="47581" rIns="47581"/>
            <a:lstStyle/>
            <a:p>
              <a:pPr algn="l">
                <a:lnSpc>
                  <a:spcPts val="2659"/>
                </a:lnSpc>
              </a:pPr>
            </a:p>
            <a:p>
              <a:pPr algn="l">
                <a:lnSpc>
                  <a:spcPts val="2659"/>
                </a:lnSpc>
              </a:pPr>
            </a:p>
          </p:txBody>
        </p:sp>
      </p:grpSp>
      <p:grpSp>
        <p:nvGrpSpPr>
          <p:cNvPr name="Group 45" id="45"/>
          <p:cNvGrpSpPr/>
          <p:nvPr/>
        </p:nvGrpSpPr>
        <p:grpSpPr>
          <a:xfrm rot="0">
            <a:off x="1966606" y="1605089"/>
            <a:ext cx="2823713" cy="1484423"/>
            <a:chOff x="0" y="0"/>
            <a:chExt cx="1546132" cy="812800"/>
          </a:xfrm>
        </p:grpSpPr>
        <p:sp>
          <p:nvSpPr>
            <p:cNvPr name="Freeform 46" id="46"/>
            <p:cNvSpPr/>
            <p:nvPr/>
          </p:nvSpPr>
          <p:spPr>
            <a:xfrm flipH="false" flipV="false" rot="0">
              <a:off x="0" y="0"/>
              <a:ext cx="1546132" cy="812800"/>
            </a:xfrm>
            <a:custGeom>
              <a:avLst/>
              <a:gdLst/>
              <a:ahLst/>
              <a:cxnLst/>
              <a:rect r="r" b="b" t="t" l="l"/>
              <a:pathLst>
                <a:path h="812800" w="1546132">
                  <a:moveTo>
                    <a:pt x="1546132" y="0"/>
                  </a:moveTo>
                  <a:lnTo>
                    <a:pt x="0" y="0"/>
                  </a:lnTo>
                  <a:lnTo>
                    <a:pt x="0" y="624840"/>
                  </a:lnTo>
                  <a:lnTo>
                    <a:pt x="157480" y="624840"/>
                  </a:lnTo>
                  <a:lnTo>
                    <a:pt x="157480" y="812800"/>
                  </a:lnTo>
                  <a:lnTo>
                    <a:pt x="463550" y="624840"/>
                  </a:lnTo>
                  <a:lnTo>
                    <a:pt x="1546132" y="624840"/>
                  </a:lnTo>
                  <a:lnTo>
                    <a:pt x="1546132" y="0"/>
                  </a:lnTo>
                  <a:close/>
                </a:path>
              </a:pathLst>
            </a:custGeom>
            <a:solidFill>
              <a:srgbClr val="F5D033"/>
            </a:solidFill>
          </p:spPr>
        </p:sp>
        <p:sp>
          <p:nvSpPr>
            <p:cNvPr name="TextBox 47" id="47"/>
            <p:cNvSpPr txBox="true"/>
            <p:nvPr/>
          </p:nvSpPr>
          <p:spPr>
            <a:xfrm>
              <a:off x="0" y="-38100"/>
              <a:ext cx="1546132" cy="660400"/>
            </a:xfrm>
            <a:prstGeom prst="rect">
              <a:avLst/>
            </a:prstGeom>
          </p:spPr>
          <p:txBody>
            <a:bodyPr anchor="ctr" rtlCol="false" tIns="47581" lIns="47581" bIns="47581" rIns="47581"/>
            <a:lstStyle/>
            <a:p>
              <a:pPr algn="ctr">
                <a:lnSpc>
                  <a:spcPts val="2659"/>
                </a:lnSpc>
              </a:pPr>
            </a:p>
          </p:txBody>
        </p:sp>
      </p:grpSp>
      <p:sp>
        <p:nvSpPr>
          <p:cNvPr name="TextBox 48" id="48"/>
          <p:cNvSpPr txBox="true"/>
          <p:nvPr/>
        </p:nvSpPr>
        <p:spPr>
          <a:xfrm rot="0">
            <a:off x="2023708" y="1844336"/>
            <a:ext cx="2492923" cy="707789"/>
          </a:xfrm>
          <a:prstGeom prst="rect">
            <a:avLst/>
          </a:prstGeom>
        </p:spPr>
        <p:txBody>
          <a:bodyPr anchor="t" rtlCol="false" tIns="0" lIns="0" bIns="0" rIns="0">
            <a:spAutoFit/>
          </a:bodyPr>
          <a:lstStyle/>
          <a:p>
            <a:pPr algn="ctr">
              <a:lnSpc>
                <a:spcPts val="2884"/>
              </a:lnSpc>
              <a:spcBef>
                <a:spcPct val="0"/>
              </a:spcBef>
            </a:pPr>
            <a:r>
              <a:rPr lang="en-US" b="true" sz="2060">
                <a:solidFill>
                  <a:srgbClr val="000000"/>
                </a:solidFill>
                <a:latin typeface="Canva Sans Bold"/>
                <a:ea typeface="Canva Sans Bold"/>
                <a:cs typeface="Canva Sans Bold"/>
                <a:sym typeface="Canva Sans Bold"/>
              </a:rPr>
              <a:t>MARKET SIZE &amp; GROWTH</a:t>
            </a:r>
          </a:p>
        </p:txBody>
      </p:sp>
      <p:grpSp>
        <p:nvGrpSpPr>
          <p:cNvPr name="Group 49" id="49"/>
          <p:cNvGrpSpPr/>
          <p:nvPr/>
        </p:nvGrpSpPr>
        <p:grpSpPr>
          <a:xfrm rot="0">
            <a:off x="6188824" y="5936424"/>
            <a:ext cx="4525591" cy="3461927"/>
            <a:chOff x="0" y="0"/>
            <a:chExt cx="1272573" cy="973476"/>
          </a:xfrm>
        </p:grpSpPr>
        <p:sp>
          <p:nvSpPr>
            <p:cNvPr name="Freeform 50" id="50"/>
            <p:cNvSpPr/>
            <p:nvPr/>
          </p:nvSpPr>
          <p:spPr>
            <a:xfrm flipH="false" flipV="false" rot="0">
              <a:off x="0" y="0"/>
              <a:ext cx="1272573" cy="973476"/>
            </a:xfrm>
            <a:custGeom>
              <a:avLst/>
              <a:gdLst/>
              <a:ahLst/>
              <a:cxnLst/>
              <a:rect r="r" b="b" t="t" l="l"/>
              <a:pathLst>
                <a:path h="973476" w="1272573">
                  <a:moveTo>
                    <a:pt x="87246" y="0"/>
                  </a:moveTo>
                  <a:lnTo>
                    <a:pt x="1185327" y="0"/>
                  </a:lnTo>
                  <a:cubicBezTo>
                    <a:pt x="1233512" y="0"/>
                    <a:pt x="1272573" y="39061"/>
                    <a:pt x="1272573" y="87246"/>
                  </a:cubicBezTo>
                  <a:lnTo>
                    <a:pt x="1272573" y="886230"/>
                  </a:lnTo>
                  <a:cubicBezTo>
                    <a:pt x="1272573" y="934415"/>
                    <a:pt x="1233512" y="973476"/>
                    <a:pt x="1185327" y="973476"/>
                  </a:cubicBezTo>
                  <a:lnTo>
                    <a:pt x="87246" y="973476"/>
                  </a:lnTo>
                  <a:cubicBezTo>
                    <a:pt x="39061" y="973476"/>
                    <a:pt x="0" y="934415"/>
                    <a:pt x="0" y="886230"/>
                  </a:cubicBezTo>
                  <a:lnTo>
                    <a:pt x="0" y="87246"/>
                  </a:lnTo>
                  <a:cubicBezTo>
                    <a:pt x="0" y="39061"/>
                    <a:pt x="39061" y="0"/>
                    <a:pt x="87246" y="0"/>
                  </a:cubicBezTo>
                  <a:close/>
                </a:path>
              </a:pathLst>
            </a:custGeom>
            <a:solidFill>
              <a:srgbClr val="FFF4E3"/>
            </a:solidFill>
          </p:spPr>
        </p:sp>
        <p:sp>
          <p:nvSpPr>
            <p:cNvPr name="TextBox 51" id="51"/>
            <p:cNvSpPr txBox="true"/>
            <p:nvPr/>
          </p:nvSpPr>
          <p:spPr>
            <a:xfrm>
              <a:off x="0" y="-38100"/>
              <a:ext cx="1272573" cy="1011576"/>
            </a:xfrm>
            <a:prstGeom prst="rect">
              <a:avLst/>
            </a:prstGeom>
          </p:spPr>
          <p:txBody>
            <a:bodyPr anchor="ctr" rtlCol="false" tIns="47581" lIns="47581" bIns="47581" rIns="47581"/>
            <a:lstStyle/>
            <a:p>
              <a:pPr algn="ctr">
                <a:lnSpc>
                  <a:spcPts val="2659"/>
                </a:lnSpc>
              </a:pPr>
            </a:p>
            <a:p>
              <a:pPr algn="ctr">
                <a:lnSpc>
                  <a:spcPts val="2659"/>
                </a:lnSpc>
              </a:pPr>
            </a:p>
            <a:p>
              <a:pPr algn="l">
                <a:lnSpc>
                  <a:spcPts val="2659"/>
                </a:lnSpc>
              </a:pPr>
            </a:p>
            <a:p>
              <a:pPr algn="l">
                <a:lnSpc>
                  <a:spcPts val="2659"/>
                </a:lnSpc>
              </a:pPr>
            </a:p>
          </p:txBody>
        </p:sp>
      </p:grpSp>
      <p:grpSp>
        <p:nvGrpSpPr>
          <p:cNvPr name="Group 52" id="52"/>
          <p:cNvGrpSpPr/>
          <p:nvPr/>
        </p:nvGrpSpPr>
        <p:grpSpPr>
          <a:xfrm rot="0">
            <a:off x="7126731" y="5529730"/>
            <a:ext cx="2823713" cy="1484423"/>
            <a:chOff x="0" y="0"/>
            <a:chExt cx="1546132" cy="812800"/>
          </a:xfrm>
        </p:grpSpPr>
        <p:sp>
          <p:nvSpPr>
            <p:cNvPr name="Freeform 53" id="53"/>
            <p:cNvSpPr/>
            <p:nvPr/>
          </p:nvSpPr>
          <p:spPr>
            <a:xfrm flipH="false" flipV="false" rot="0">
              <a:off x="0" y="0"/>
              <a:ext cx="1546132" cy="812800"/>
            </a:xfrm>
            <a:custGeom>
              <a:avLst/>
              <a:gdLst/>
              <a:ahLst/>
              <a:cxnLst/>
              <a:rect r="r" b="b" t="t" l="l"/>
              <a:pathLst>
                <a:path h="812800" w="1546132">
                  <a:moveTo>
                    <a:pt x="1546132" y="0"/>
                  </a:moveTo>
                  <a:lnTo>
                    <a:pt x="0" y="0"/>
                  </a:lnTo>
                  <a:lnTo>
                    <a:pt x="0" y="624840"/>
                  </a:lnTo>
                  <a:lnTo>
                    <a:pt x="157480" y="624840"/>
                  </a:lnTo>
                  <a:lnTo>
                    <a:pt x="157480" y="812800"/>
                  </a:lnTo>
                  <a:lnTo>
                    <a:pt x="463550" y="624840"/>
                  </a:lnTo>
                  <a:lnTo>
                    <a:pt x="1546132" y="624840"/>
                  </a:lnTo>
                  <a:lnTo>
                    <a:pt x="1546132" y="0"/>
                  </a:lnTo>
                  <a:close/>
                </a:path>
              </a:pathLst>
            </a:custGeom>
            <a:solidFill>
              <a:srgbClr val="F5D033"/>
            </a:solidFill>
          </p:spPr>
        </p:sp>
        <p:sp>
          <p:nvSpPr>
            <p:cNvPr name="TextBox 54" id="54"/>
            <p:cNvSpPr txBox="true"/>
            <p:nvPr/>
          </p:nvSpPr>
          <p:spPr>
            <a:xfrm>
              <a:off x="0" y="-38100"/>
              <a:ext cx="1546132" cy="660400"/>
            </a:xfrm>
            <a:prstGeom prst="rect">
              <a:avLst/>
            </a:prstGeom>
          </p:spPr>
          <p:txBody>
            <a:bodyPr anchor="ctr" rtlCol="false" tIns="47581" lIns="47581" bIns="47581" rIns="47581"/>
            <a:lstStyle/>
            <a:p>
              <a:pPr algn="ctr">
                <a:lnSpc>
                  <a:spcPts val="2659"/>
                </a:lnSpc>
              </a:pPr>
            </a:p>
          </p:txBody>
        </p:sp>
      </p:grpSp>
      <p:sp>
        <p:nvSpPr>
          <p:cNvPr name="TextBox 55" id="55"/>
          <p:cNvSpPr txBox="true"/>
          <p:nvPr/>
        </p:nvSpPr>
        <p:spPr>
          <a:xfrm rot="0">
            <a:off x="7183832" y="5768977"/>
            <a:ext cx="2492923" cy="707789"/>
          </a:xfrm>
          <a:prstGeom prst="rect">
            <a:avLst/>
          </a:prstGeom>
        </p:spPr>
        <p:txBody>
          <a:bodyPr anchor="t" rtlCol="false" tIns="0" lIns="0" bIns="0" rIns="0">
            <a:spAutoFit/>
          </a:bodyPr>
          <a:lstStyle/>
          <a:p>
            <a:pPr algn="ctr">
              <a:lnSpc>
                <a:spcPts val="2884"/>
              </a:lnSpc>
              <a:spcBef>
                <a:spcPct val="0"/>
              </a:spcBef>
            </a:pPr>
            <a:r>
              <a:rPr lang="en-US" b="true" sz="2060">
                <a:solidFill>
                  <a:srgbClr val="000000"/>
                </a:solidFill>
                <a:latin typeface="Canva Sans Bold"/>
                <a:ea typeface="Canva Sans Bold"/>
                <a:cs typeface="Canva Sans Bold"/>
                <a:sym typeface="Canva Sans Bold"/>
              </a:rPr>
              <a:t>CONSUMER TRENDS</a:t>
            </a:r>
          </a:p>
        </p:txBody>
      </p:sp>
      <p:grpSp>
        <p:nvGrpSpPr>
          <p:cNvPr name="Group 56" id="56"/>
          <p:cNvGrpSpPr/>
          <p:nvPr/>
        </p:nvGrpSpPr>
        <p:grpSpPr>
          <a:xfrm rot="0">
            <a:off x="6188824" y="2011783"/>
            <a:ext cx="4525591" cy="3461927"/>
            <a:chOff x="0" y="0"/>
            <a:chExt cx="1272573" cy="973476"/>
          </a:xfrm>
        </p:grpSpPr>
        <p:sp>
          <p:nvSpPr>
            <p:cNvPr name="Freeform 57" id="57"/>
            <p:cNvSpPr/>
            <p:nvPr/>
          </p:nvSpPr>
          <p:spPr>
            <a:xfrm flipH="false" flipV="false" rot="0">
              <a:off x="0" y="0"/>
              <a:ext cx="1272573" cy="973476"/>
            </a:xfrm>
            <a:custGeom>
              <a:avLst/>
              <a:gdLst/>
              <a:ahLst/>
              <a:cxnLst/>
              <a:rect r="r" b="b" t="t" l="l"/>
              <a:pathLst>
                <a:path h="973476" w="1272573">
                  <a:moveTo>
                    <a:pt x="87246" y="0"/>
                  </a:moveTo>
                  <a:lnTo>
                    <a:pt x="1185327" y="0"/>
                  </a:lnTo>
                  <a:cubicBezTo>
                    <a:pt x="1233512" y="0"/>
                    <a:pt x="1272573" y="39061"/>
                    <a:pt x="1272573" y="87246"/>
                  </a:cubicBezTo>
                  <a:lnTo>
                    <a:pt x="1272573" y="886230"/>
                  </a:lnTo>
                  <a:cubicBezTo>
                    <a:pt x="1272573" y="934415"/>
                    <a:pt x="1233512" y="973476"/>
                    <a:pt x="1185327" y="973476"/>
                  </a:cubicBezTo>
                  <a:lnTo>
                    <a:pt x="87246" y="973476"/>
                  </a:lnTo>
                  <a:cubicBezTo>
                    <a:pt x="39061" y="973476"/>
                    <a:pt x="0" y="934415"/>
                    <a:pt x="0" y="886230"/>
                  </a:cubicBezTo>
                  <a:lnTo>
                    <a:pt x="0" y="87246"/>
                  </a:lnTo>
                  <a:cubicBezTo>
                    <a:pt x="0" y="39061"/>
                    <a:pt x="39061" y="0"/>
                    <a:pt x="87246" y="0"/>
                  </a:cubicBezTo>
                  <a:close/>
                </a:path>
              </a:pathLst>
            </a:custGeom>
            <a:solidFill>
              <a:srgbClr val="FFF4E3"/>
            </a:solidFill>
          </p:spPr>
        </p:sp>
        <p:sp>
          <p:nvSpPr>
            <p:cNvPr name="TextBox 58" id="58"/>
            <p:cNvSpPr txBox="true"/>
            <p:nvPr/>
          </p:nvSpPr>
          <p:spPr>
            <a:xfrm>
              <a:off x="0" y="-38100"/>
              <a:ext cx="1272573" cy="1011576"/>
            </a:xfrm>
            <a:prstGeom prst="rect">
              <a:avLst/>
            </a:prstGeom>
          </p:spPr>
          <p:txBody>
            <a:bodyPr anchor="ctr" rtlCol="false" tIns="47581" lIns="47581" bIns="47581" rIns="47581"/>
            <a:lstStyle/>
            <a:p>
              <a:pPr algn="ctr">
                <a:lnSpc>
                  <a:spcPts val="2659"/>
                </a:lnSpc>
              </a:pPr>
            </a:p>
          </p:txBody>
        </p:sp>
      </p:grpSp>
      <p:grpSp>
        <p:nvGrpSpPr>
          <p:cNvPr name="Group 59" id="59"/>
          <p:cNvGrpSpPr/>
          <p:nvPr/>
        </p:nvGrpSpPr>
        <p:grpSpPr>
          <a:xfrm rot="0">
            <a:off x="7126731" y="1605089"/>
            <a:ext cx="2823713" cy="1484423"/>
            <a:chOff x="0" y="0"/>
            <a:chExt cx="1546132" cy="812800"/>
          </a:xfrm>
        </p:grpSpPr>
        <p:sp>
          <p:nvSpPr>
            <p:cNvPr name="Freeform 60" id="60"/>
            <p:cNvSpPr/>
            <p:nvPr/>
          </p:nvSpPr>
          <p:spPr>
            <a:xfrm flipH="false" flipV="false" rot="0">
              <a:off x="0" y="0"/>
              <a:ext cx="1546132" cy="812800"/>
            </a:xfrm>
            <a:custGeom>
              <a:avLst/>
              <a:gdLst/>
              <a:ahLst/>
              <a:cxnLst/>
              <a:rect r="r" b="b" t="t" l="l"/>
              <a:pathLst>
                <a:path h="812800" w="1546132">
                  <a:moveTo>
                    <a:pt x="1546132" y="0"/>
                  </a:moveTo>
                  <a:lnTo>
                    <a:pt x="0" y="0"/>
                  </a:lnTo>
                  <a:lnTo>
                    <a:pt x="0" y="624840"/>
                  </a:lnTo>
                  <a:lnTo>
                    <a:pt x="157480" y="624840"/>
                  </a:lnTo>
                  <a:lnTo>
                    <a:pt x="157480" y="812800"/>
                  </a:lnTo>
                  <a:lnTo>
                    <a:pt x="463550" y="624840"/>
                  </a:lnTo>
                  <a:lnTo>
                    <a:pt x="1546132" y="624840"/>
                  </a:lnTo>
                  <a:lnTo>
                    <a:pt x="1546132" y="0"/>
                  </a:lnTo>
                  <a:close/>
                </a:path>
              </a:pathLst>
            </a:custGeom>
            <a:solidFill>
              <a:srgbClr val="F5D033"/>
            </a:solidFill>
          </p:spPr>
        </p:sp>
        <p:sp>
          <p:nvSpPr>
            <p:cNvPr name="TextBox 61" id="61"/>
            <p:cNvSpPr txBox="true"/>
            <p:nvPr/>
          </p:nvSpPr>
          <p:spPr>
            <a:xfrm>
              <a:off x="0" y="-38100"/>
              <a:ext cx="1546132" cy="660400"/>
            </a:xfrm>
            <a:prstGeom prst="rect">
              <a:avLst/>
            </a:prstGeom>
          </p:spPr>
          <p:txBody>
            <a:bodyPr anchor="ctr" rtlCol="false" tIns="47581" lIns="47581" bIns="47581" rIns="47581"/>
            <a:lstStyle/>
            <a:p>
              <a:pPr algn="ctr">
                <a:lnSpc>
                  <a:spcPts val="2659"/>
                </a:lnSpc>
              </a:pPr>
            </a:p>
          </p:txBody>
        </p:sp>
      </p:grpSp>
      <p:sp>
        <p:nvSpPr>
          <p:cNvPr name="TextBox 62" id="62"/>
          <p:cNvSpPr txBox="true"/>
          <p:nvPr/>
        </p:nvSpPr>
        <p:spPr>
          <a:xfrm rot="0">
            <a:off x="7183832" y="1844336"/>
            <a:ext cx="2492923" cy="342013"/>
          </a:xfrm>
          <a:prstGeom prst="rect">
            <a:avLst/>
          </a:prstGeom>
        </p:spPr>
        <p:txBody>
          <a:bodyPr anchor="t" rtlCol="false" tIns="0" lIns="0" bIns="0" rIns="0">
            <a:spAutoFit/>
          </a:bodyPr>
          <a:lstStyle/>
          <a:p>
            <a:pPr algn="ctr">
              <a:lnSpc>
                <a:spcPts val="2884"/>
              </a:lnSpc>
              <a:spcBef>
                <a:spcPct val="0"/>
              </a:spcBef>
            </a:pPr>
            <a:r>
              <a:rPr lang="en-US" b="true" sz="2060">
                <a:solidFill>
                  <a:srgbClr val="000000"/>
                </a:solidFill>
                <a:latin typeface="Canva Sans Bold"/>
                <a:ea typeface="Canva Sans Bold"/>
                <a:cs typeface="Canva Sans Bold"/>
                <a:sym typeface="Canva Sans Bold"/>
              </a:rPr>
              <a:t>KEY SEGMENTS</a:t>
            </a:r>
          </a:p>
        </p:txBody>
      </p:sp>
      <p:sp>
        <p:nvSpPr>
          <p:cNvPr name="TextBox 63" id="63"/>
          <p:cNvSpPr txBox="true"/>
          <p:nvPr/>
        </p:nvSpPr>
        <p:spPr>
          <a:xfrm rot="0">
            <a:off x="1083731" y="2997429"/>
            <a:ext cx="4334777" cy="2572385"/>
          </a:xfrm>
          <a:prstGeom prst="rect">
            <a:avLst/>
          </a:prstGeom>
        </p:spPr>
        <p:txBody>
          <a:bodyPr anchor="t" rtlCol="false" tIns="0" lIns="0" bIns="0" rIns="0">
            <a:spAutoFit/>
          </a:bodyPr>
          <a:lstStyle/>
          <a:p>
            <a:pPr algn="l" marL="399416" indent="-199708" lvl="1">
              <a:lnSpc>
                <a:spcPts val="2590"/>
              </a:lnSpc>
              <a:spcBef>
                <a:spcPct val="0"/>
              </a:spcBef>
              <a:buFont typeface="Arial"/>
              <a:buChar char="•"/>
            </a:pPr>
            <a:r>
              <a:rPr lang="en-US" sz="1850">
                <a:solidFill>
                  <a:srgbClr val="000000"/>
                </a:solidFill>
                <a:latin typeface="Canva Sans"/>
                <a:ea typeface="Canva Sans"/>
                <a:cs typeface="Canva Sans"/>
                <a:sym typeface="Canva Sans"/>
              </a:rPr>
              <a:t> V</a:t>
            </a:r>
            <a:r>
              <a:rPr lang="en-US" sz="1850">
                <a:solidFill>
                  <a:srgbClr val="000000"/>
                </a:solidFill>
                <a:latin typeface="Canva Sans"/>
                <a:ea typeface="Canva Sans"/>
                <a:cs typeface="Canva Sans"/>
                <a:sym typeface="Canva Sans"/>
              </a:rPr>
              <a:t>al</a:t>
            </a:r>
            <a:r>
              <a:rPr lang="en-US" sz="1850">
                <a:solidFill>
                  <a:srgbClr val="000000"/>
                </a:solidFill>
                <a:latin typeface="Canva Sans"/>
                <a:ea typeface="Canva Sans"/>
                <a:cs typeface="Canva Sans"/>
                <a:sym typeface="Canva Sans"/>
              </a:rPr>
              <a:t>ued at approximately </a:t>
            </a:r>
            <a:r>
              <a:rPr lang="en-US" b="true" sz="1850">
                <a:solidFill>
                  <a:srgbClr val="000000"/>
                </a:solidFill>
                <a:latin typeface="Canva Sans Bold"/>
                <a:ea typeface="Canva Sans Bold"/>
                <a:cs typeface="Canva Sans Bold"/>
                <a:sym typeface="Canva Sans Bold"/>
              </a:rPr>
              <a:t>$296</a:t>
            </a:r>
            <a:r>
              <a:rPr lang="en-US" sz="1850">
                <a:solidFill>
                  <a:srgbClr val="000000"/>
                </a:solidFill>
                <a:latin typeface="Canva Sans"/>
                <a:ea typeface="Canva Sans"/>
                <a:cs typeface="Canva Sans"/>
                <a:sym typeface="Canva Sans"/>
              </a:rPr>
              <a:t> </a:t>
            </a:r>
            <a:r>
              <a:rPr lang="en-US" b="true" sz="1850">
                <a:solidFill>
                  <a:srgbClr val="000000"/>
                </a:solidFill>
                <a:latin typeface="Canva Sans Bold"/>
                <a:ea typeface="Canva Sans Bold"/>
                <a:cs typeface="Canva Sans Bold"/>
                <a:sym typeface="Canva Sans Bold"/>
              </a:rPr>
              <a:t>Bn</a:t>
            </a:r>
            <a:r>
              <a:rPr lang="en-US" sz="1850">
                <a:solidFill>
                  <a:srgbClr val="000000"/>
                </a:solidFill>
                <a:latin typeface="Canva Sans"/>
                <a:ea typeface="Canva Sans"/>
                <a:cs typeface="Canva Sans"/>
                <a:sym typeface="Canva Sans"/>
              </a:rPr>
              <a:t> in 2022,projected to grow at CAGR of </a:t>
            </a:r>
            <a:r>
              <a:rPr lang="en-US" b="true" sz="1850">
                <a:solidFill>
                  <a:srgbClr val="000000"/>
                </a:solidFill>
                <a:latin typeface="Canva Sans Bold"/>
                <a:ea typeface="Canva Sans Bold"/>
                <a:cs typeface="Canva Sans Bold"/>
                <a:sym typeface="Canva Sans Bold"/>
              </a:rPr>
              <a:t>6%</a:t>
            </a:r>
          </a:p>
          <a:p>
            <a:pPr algn="l" marL="399416" indent="-199708" lvl="1">
              <a:lnSpc>
                <a:spcPts val="2590"/>
              </a:lnSpc>
              <a:spcBef>
                <a:spcPct val="0"/>
              </a:spcBef>
              <a:buFont typeface="Arial"/>
              <a:buChar char="•"/>
            </a:pPr>
            <a:r>
              <a:rPr lang="en-US" sz="1850">
                <a:solidFill>
                  <a:srgbClr val="000000"/>
                </a:solidFill>
                <a:latin typeface="Canva Sans"/>
                <a:ea typeface="Canva Sans"/>
                <a:cs typeface="Canva Sans"/>
                <a:sym typeface="Canva Sans"/>
              </a:rPr>
              <a:t>Asia-Pacific is the fastest growing contributing </a:t>
            </a:r>
            <a:r>
              <a:rPr lang="en-US" b="true" sz="1850">
                <a:solidFill>
                  <a:srgbClr val="000000"/>
                </a:solidFill>
                <a:latin typeface="Canva Sans Bold"/>
                <a:ea typeface="Canva Sans Bold"/>
                <a:cs typeface="Canva Sans Bold"/>
                <a:sym typeface="Canva Sans Bold"/>
              </a:rPr>
              <a:t>40%</a:t>
            </a:r>
            <a:r>
              <a:rPr lang="en-US" sz="1850">
                <a:solidFill>
                  <a:srgbClr val="000000"/>
                </a:solidFill>
                <a:latin typeface="Canva Sans"/>
                <a:ea typeface="Canva Sans"/>
                <a:cs typeface="Canva Sans"/>
                <a:sym typeface="Canva Sans"/>
              </a:rPr>
              <a:t> of total revenue led by countries like China, India and South Korea </a:t>
            </a:r>
          </a:p>
          <a:p>
            <a:pPr algn="l">
              <a:lnSpc>
                <a:spcPts val="2590"/>
              </a:lnSpc>
              <a:spcBef>
                <a:spcPct val="0"/>
              </a:spcBef>
            </a:pPr>
          </a:p>
        </p:txBody>
      </p:sp>
      <p:sp>
        <p:nvSpPr>
          <p:cNvPr name="TextBox 64" id="64"/>
          <p:cNvSpPr txBox="true"/>
          <p:nvPr/>
        </p:nvSpPr>
        <p:spPr>
          <a:xfrm rot="0">
            <a:off x="6448589" y="2673579"/>
            <a:ext cx="4101311" cy="2896235"/>
          </a:xfrm>
          <a:prstGeom prst="rect">
            <a:avLst/>
          </a:prstGeom>
        </p:spPr>
        <p:txBody>
          <a:bodyPr anchor="t" rtlCol="false" tIns="0" lIns="0" bIns="0" rIns="0">
            <a:spAutoFit/>
          </a:bodyPr>
          <a:lstStyle/>
          <a:p>
            <a:pPr algn="l">
              <a:lnSpc>
                <a:spcPts val="2590"/>
              </a:lnSpc>
            </a:pPr>
          </a:p>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S</a:t>
            </a:r>
            <a:r>
              <a:rPr lang="en-US" sz="1850">
                <a:solidFill>
                  <a:srgbClr val="000000"/>
                </a:solidFill>
                <a:latin typeface="Canva Sans"/>
                <a:ea typeface="Canva Sans"/>
                <a:cs typeface="Canva Sans"/>
                <a:sym typeface="Canva Sans"/>
              </a:rPr>
              <a:t>kincare contributes over </a:t>
            </a:r>
            <a:r>
              <a:rPr lang="en-US" b="true" sz="1850">
                <a:solidFill>
                  <a:srgbClr val="000000"/>
                </a:solidFill>
                <a:latin typeface="Canva Sans Bold"/>
                <a:ea typeface="Canva Sans Bold"/>
                <a:cs typeface="Canva Sans Bold"/>
                <a:sym typeface="Canva Sans Bold"/>
              </a:rPr>
              <a:t>44%</a:t>
            </a:r>
            <a:r>
              <a:rPr lang="en-US" sz="1850">
                <a:solidFill>
                  <a:srgbClr val="000000"/>
                </a:solidFill>
                <a:latin typeface="Canva Sans"/>
                <a:ea typeface="Canva Sans"/>
                <a:cs typeface="Canva Sans"/>
                <a:sym typeface="Canva Sans"/>
              </a:rPr>
              <a:t> followed by haircare (20%), makeup (17%), fragrances (11%).</a:t>
            </a:r>
          </a:p>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Organic and natural products are gaining significant traction, expected to surpass </a:t>
            </a:r>
            <a:r>
              <a:rPr lang="en-US" b="true" sz="1850">
                <a:solidFill>
                  <a:srgbClr val="000000"/>
                </a:solidFill>
                <a:latin typeface="Canva Sans Bold"/>
                <a:ea typeface="Canva Sans Bold"/>
                <a:cs typeface="Canva Sans Bold"/>
                <a:sym typeface="Canva Sans Bold"/>
              </a:rPr>
              <a:t>$20 billion</a:t>
            </a:r>
            <a:r>
              <a:rPr lang="en-US" sz="1850">
                <a:solidFill>
                  <a:srgbClr val="000000"/>
                </a:solidFill>
                <a:latin typeface="Canva Sans"/>
                <a:ea typeface="Canva Sans"/>
                <a:cs typeface="Canva Sans"/>
                <a:sym typeface="Canva Sans"/>
              </a:rPr>
              <a:t> by 2025.</a:t>
            </a:r>
          </a:p>
          <a:p>
            <a:pPr algn="l">
              <a:lnSpc>
                <a:spcPts val="2590"/>
              </a:lnSpc>
              <a:spcBef>
                <a:spcPct val="0"/>
              </a:spcBef>
            </a:pPr>
          </a:p>
        </p:txBody>
      </p:sp>
      <p:sp>
        <p:nvSpPr>
          <p:cNvPr name="TextBox 65" id="65"/>
          <p:cNvSpPr txBox="true"/>
          <p:nvPr/>
        </p:nvSpPr>
        <p:spPr>
          <a:xfrm rot="0">
            <a:off x="6249756" y="6953015"/>
            <a:ext cx="4361076" cy="2572385"/>
          </a:xfrm>
          <a:prstGeom prst="rect">
            <a:avLst/>
          </a:prstGeom>
        </p:spPr>
        <p:txBody>
          <a:bodyPr anchor="t" rtlCol="false" tIns="0" lIns="0" bIns="0" rIns="0">
            <a:spAutoFit/>
          </a:bodyPr>
          <a:lstStyle/>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M</a:t>
            </a:r>
            <a:r>
              <a:rPr lang="en-US" sz="1850">
                <a:solidFill>
                  <a:srgbClr val="000000"/>
                </a:solidFill>
                <a:latin typeface="Canva Sans"/>
                <a:ea typeface="Canva Sans"/>
                <a:cs typeface="Canva Sans"/>
                <a:sym typeface="Canva Sans"/>
              </a:rPr>
              <a:t>illennials and Gen Z are the driving forces, focusing on sustainable, cruelty-free products. </a:t>
            </a:r>
          </a:p>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E-commerce accounts for </a:t>
            </a:r>
            <a:r>
              <a:rPr lang="en-US" b="true" sz="1850">
                <a:solidFill>
                  <a:srgbClr val="000000"/>
                </a:solidFill>
                <a:latin typeface="Canva Sans Bold"/>
                <a:ea typeface="Canva Sans Bold"/>
                <a:cs typeface="Canva Sans Bold"/>
                <a:sym typeface="Canva Sans Bold"/>
              </a:rPr>
              <a:t>25-30%</a:t>
            </a:r>
            <a:r>
              <a:rPr lang="en-US" sz="1850">
                <a:solidFill>
                  <a:srgbClr val="000000"/>
                </a:solidFill>
                <a:latin typeface="Canva Sans"/>
                <a:ea typeface="Canva Sans"/>
                <a:cs typeface="Canva Sans"/>
                <a:sym typeface="Canva Sans"/>
              </a:rPr>
              <a:t> of total sales, with online platforms becoming a key channel for cosmetics purchases.</a:t>
            </a:r>
          </a:p>
          <a:p>
            <a:pPr algn="l">
              <a:lnSpc>
                <a:spcPts val="2590"/>
              </a:lnSpc>
              <a:spcBef>
                <a:spcPct val="0"/>
              </a:spcBef>
            </a:pPr>
          </a:p>
        </p:txBody>
      </p:sp>
      <p:sp>
        <p:nvSpPr>
          <p:cNvPr name="TextBox 66" id="66"/>
          <p:cNvSpPr txBox="true"/>
          <p:nvPr/>
        </p:nvSpPr>
        <p:spPr>
          <a:xfrm rot="0">
            <a:off x="1219514" y="6976054"/>
            <a:ext cx="4101311" cy="2572385"/>
          </a:xfrm>
          <a:prstGeom prst="rect">
            <a:avLst/>
          </a:prstGeom>
        </p:spPr>
        <p:txBody>
          <a:bodyPr anchor="t" rtlCol="false" tIns="0" lIns="0" bIns="0" rIns="0">
            <a:spAutoFit/>
          </a:bodyPr>
          <a:lstStyle/>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The rise of vegan cosmetics is projected to grow the segment at a CAGR of </a:t>
            </a:r>
            <a:r>
              <a:rPr lang="en-US" b="true" sz="1850">
                <a:solidFill>
                  <a:srgbClr val="000000"/>
                </a:solidFill>
                <a:latin typeface="Canva Sans Bold"/>
                <a:ea typeface="Canva Sans Bold"/>
                <a:cs typeface="Canva Sans Bold"/>
                <a:sym typeface="Canva Sans Bold"/>
              </a:rPr>
              <a:t>6-8%</a:t>
            </a:r>
            <a:r>
              <a:rPr lang="en-US" sz="1850">
                <a:solidFill>
                  <a:srgbClr val="000000"/>
                </a:solidFill>
                <a:latin typeface="Canva Sans"/>
                <a:ea typeface="Canva Sans"/>
                <a:cs typeface="Canva Sans"/>
                <a:sym typeface="Canva Sans"/>
              </a:rPr>
              <a:t> through </a:t>
            </a:r>
            <a:r>
              <a:rPr lang="en-US" b="true" sz="1850">
                <a:solidFill>
                  <a:srgbClr val="000000"/>
                </a:solidFill>
                <a:latin typeface="Canva Sans Bold"/>
                <a:ea typeface="Canva Sans Bold"/>
                <a:cs typeface="Canva Sans Bold"/>
                <a:sym typeface="Canva Sans Bold"/>
              </a:rPr>
              <a:t>2030</a:t>
            </a:r>
            <a:r>
              <a:rPr lang="en-US" sz="1850">
                <a:solidFill>
                  <a:srgbClr val="000000"/>
                </a:solidFill>
                <a:latin typeface="Canva Sans"/>
                <a:ea typeface="Canva Sans"/>
                <a:cs typeface="Canva Sans"/>
                <a:sym typeface="Canva Sans"/>
              </a:rPr>
              <a:t>.</a:t>
            </a:r>
          </a:p>
          <a:p>
            <a:pPr algn="l" marL="399416" indent="-199708" lvl="1">
              <a:lnSpc>
                <a:spcPts val="2590"/>
              </a:lnSpc>
              <a:buFont typeface="Arial"/>
              <a:buChar char="•"/>
            </a:pPr>
            <a:r>
              <a:rPr lang="en-US" sz="1850">
                <a:solidFill>
                  <a:srgbClr val="000000"/>
                </a:solidFill>
                <a:latin typeface="Canva Sans"/>
                <a:ea typeface="Canva Sans"/>
                <a:cs typeface="Canva Sans"/>
                <a:sym typeface="Canva Sans"/>
              </a:rPr>
              <a:t>About</a:t>
            </a:r>
            <a:r>
              <a:rPr lang="en-US" b="true" sz="1850">
                <a:solidFill>
                  <a:srgbClr val="000000"/>
                </a:solidFill>
                <a:latin typeface="Canva Sans Bold"/>
                <a:ea typeface="Canva Sans Bold"/>
                <a:cs typeface="Canva Sans Bold"/>
                <a:sym typeface="Canva Sans Bold"/>
              </a:rPr>
              <a:t> 50%</a:t>
            </a:r>
            <a:r>
              <a:rPr lang="en-US" sz="1850">
                <a:solidFill>
                  <a:srgbClr val="000000"/>
                </a:solidFill>
                <a:latin typeface="Canva Sans"/>
                <a:ea typeface="Canva Sans"/>
                <a:cs typeface="Canva Sans"/>
                <a:sym typeface="Canva Sans"/>
              </a:rPr>
              <a:t> of consumers prefer brands emphasizing natural and sustainable sourcing</a:t>
            </a:r>
          </a:p>
          <a:p>
            <a:pPr algn="l">
              <a:lnSpc>
                <a:spcPts val="2590"/>
              </a:lnSpc>
              <a:spcBef>
                <a:spcPct val="0"/>
              </a:spcBef>
            </a:pPr>
          </a:p>
        </p:txBody>
      </p:sp>
      <p:grpSp>
        <p:nvGrpSpPr>
          <p:cNvPr name="Group 67" id="67"/>
          <p:cNvGrpSpPr/>
          <p:nvPr/>
        </p:nvGrpSpPr>
        <p:grpSpPr>
          <a:xfrm rot="0">
            <a:off x="-167008" y="9482382"/>
            <a:ext cx="18622015" cy="2200743"/>
            <a:chOff x="0" y="0"/>
            <a:chExt cx="4904564" cy="579619"/>
          </a:xfrm>
        </p:grpSpPr>
        <p:sp>
          <p:nvSpPr>
            <p:cNvPr name="Freeform 68" id="68"/>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69" id="69"/>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70" id="70"/>
          <p:cNvGrpSpPr/>
          <p:nvPr/>
        </p:nvGrpSpPr>
        <p:grpSpPr>
          <a:xfrm rot="0">
            <a:off x="3222655" y="9719922"/>
            <a:ext cx="537781" cy="410255"/>
            <a:chOff x="0" y="0"/>
            <a:chExt cx="406400" cy="310029"/>
          </a:xfrm>
        </p:grpSpPr>
        <p:sp>
          <p:nvSpPr>
            <p:cNvPr name="Freeform 71" id="7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2" id="7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3" id="73"/>
          <p:cNvGrpSpPr/>
          <p:nvPr/>
        </p:nvGrpSpPr>
        <p:grpSpPr>
          <a:xfrm rot="0">
            <a:off x="1444362" y="9600382"/>
            <a:ext cx="1778294" cy="649335"/>
            <a:chOff x="0" y="0"/>
            <a:chExt cx="976854" cy="356694"/>
          </a:xfrm>
        </p:grpSpPr>
        <p:sp>
          <p:nvSpPr>
            <p:cNvPr name="Freeform 74" id="74"/>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75" id="75"/>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76" id="76"/>
          <p:cNvGrpSpPr/>
          <p:nvPr/>
        </p:nvGrpSpPr>
        <p:grpSpPr>
          <a:xfrm rot="0">
            <a:off x="3741386" y="9581332"/>
            <a:ext cx="1760522" cy="649335"/>
            <a:chOff x="0" y="0"/>
            <a:chExt cx="1026925" cy="378762"/>
          </a:xfrm>
        </p:grpSpPr>
        <p:sp>
          <p:nvSpPr>
            <p:cNvPr name="Freeform 77" id="77"/>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8" id="78"/>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79" id="79"/>
          <p:cNvGrpSpPr/>
          <p:nvPr/>
        </p:nvGrpSpPr>
        <p:grpSpPr>
          <a:xfrm rot="0">
            <a:off x="8387455" y="9600382"/>
            <a:ext cx="1584490" cy="649335"/>
            <a:chOff x="0" y="0"/>
            <a:chExt cx="1023024" cy="419242"/>
          </a:xfrm>
        </p:grpSpPr>
        <p:sp>
          <p:nvSpPr>
            <p:cNvPr name="Freeform 80" id="80"/>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81" id="81"/>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82" id="82"/>
          <p:cNvGrpSpPr/>
          <p:nvPr/>
        </p:nvGrpSpPr>
        <p:grpSpPr>
          <a:xfrm rot="0">
            <a:off x="10638780" y="9600382"/>
            <a:ext cx="1947900" cy="649335"/>
            <a:chOff x="0" y="0"/>
            <a:chExt cx="1136224" cy="378762"/>
          </a:xfrm>
        </p:grpSpPr>
        <p:sp>
          <p:nvSpPr>
            <p:cNvPr name="Freeform 83" id="83"/>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84" id="84"/>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85" id="85"/>
          <p:cNvSpPr txBox="true"/>
          <p:nvPr/>
        </p:nvSpPr>
        <p:spPr>
          <a:xfrm rot="0">
            <a:off x="8562532" y="9710397"/>
            <a:ext cx="1114053" cy="4667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86" id="86"/>
          <p:cNvGrpSpPr/>
          <p:nvPr/>
        </p:nvGrpSpPr>
        <p:grpSpPr>
          <a:xfrm rot="0">
            <a:off x="5511433" y="9743395"/>
            <a:ext cx="537781" cy="410255"/>
            <a:chOff x="0" y="0"/>
            <a:chExt cx="406400" cy="310029"/>
          </a:xfrm>
        </p:grpSpPr>
        <p:sp>
          <p:nvSpPr>
            <p:cNvPr name="Freeform 87" id="8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88" id="8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89" id="89"/>
          <p:cNvGrpSpPr/>
          <p:nvPr/>
        </p:nvGrpSpPr>
        <p:grpSpPr>
          <a:xfrm rot="0">
            <a:off x="9971945" y="9719922"/>
            <a:ext cx="537781" cy="410255"/>
            <a:chOff x="0" y="0"/>
            <a:chExt cx="406400" cy="310029"/>
          </a:xfrm>
        </p:grpSpPr>
        <p:sp>
          <p:nvSpPr>
            <p:cNvPr name="Freeform 90" id="9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91" id="9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92" id="92"/>
          <p:cNvSpPr txBox="true"/>
          <p:nvPr/>
        </p:nvSpPr>
        <p:spPr>
          <a:xfrm rot="0">
            <a:off x="1572143" y="9686925"/>
            <a:ext cx="1650512"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93" id="93"/>
          <p:cNvSpPr txBox="true"/>
          <p:nvPr/>
        </p:nvSpPr>
        <p:spPr>
          <a:xfrm rot="0">
            <a:off x="4189061" y="9686925"/>
            <a:ext cx="1027477" cy="4667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94" id="94"/>
          <p:cNvSpPr txBox="true"/>
          <p:nvPr/>
        </p:nvSpPr>
        <p:spPr>
          <a:xfrm rot="0">
            <a:off x="10848330" y="9663453"/>
            <a:ext cx="1544647"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95" id="95"/>
          <p:cNvSpPr/>
          <p:nvPr/>
        </p:nvSpPr>
        <p:spPr>
          <a:xfrm flipH="false" flipV="false" rot="0">
            <a:off x="129912" y="9482382"/>
            <a:ext cx="1028700" cy="682259"/>
          </a:xfrm>
          <a:custGeom>
            <a:avLst/>
            <a:gdLst/>
            <a:ahLst/>
            <a:cxnLst/>
            <a:rect r="r" b="b" t="t" l="l"/>
            <a:pathLst>
              <a:path h="682259" w="1028700">
                <a:moveTo>
                  <a:pt x="0" y="0"/>
                </a:moveTo>
                <a:lnTo>
                  <a:pt x="1028700" y="0"/>
                </a:lnTo>
                <a:lnTo>
                  <a:pt x="1028700" y="682258"/>
                </a:lnTo>
                <a:lnTo>
                  <a:pt x="0" y="682258"/>
                </a:lnTo>
                <a:lnTo>
                  <a:pt x="0" y="0"/>
                </a:lnTo>
                <a:close/>
              </a:path>
            </a:pathLst>
          </a:custGeom>
          <a:blipFill>
            <a:blip r:embed="rId2">
              <a:alphaModFix amt="78000"/>
            </a:blip>
            <a:stretch>
              <a:fillRect l="0" t="-20314" r="0" b="-30464"/>
            </a:stretch>
          </a:blipFill>
          <a:ln cap="sq">
            <a:noFill/>
            <a:prstDash val="solid"/>
            <a:miter/>
          </a:ln>
        </p:spPr>
      </p:sp>
      <p:grpSp>
        <p:nvGrpSpPr>
          <p:cNvPr name="Group 96" id="96"/>
          <p:cNvGrpSpPr/>
          <p:nvPr/>
        </p:nvGrpSpPr>
        <p:grpSpPr>
          <a:xfrm rot="0">
            <a:off x="12662881" y="9696450"/>
            <a:ext cx="537781" cy="410255"/>
            <a:chOff x="0" y="0"/>
            <a:chExt cx="406400" cy="310029"/>
          </a:xfrm>
        </p:grpSpPr>
        <p:sp>
          <p:nvSpPr>
            <p:cNvPr name="Freeform 97" id="9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98" id="9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99" id="99"/>
          <p:cNvGrpSpPr/>
          <p:nvPr/>
        </p:nvGrpSpPr>
        <p:grpSpPr>
          <a:xfrm rot="0">
            <a:off x="6123630" y="9600382"/>
            <a:ext cx="1760522" cy="649335"/>
            <a:chOff x="0" y="0"/>
            <a:chExt cx="1026925" cy="378762"/>
          </a:xfrm>
        </p:grpSpPr>
        <p:sp>
          <p:nvSpPr>
            <p:cNvPr name="Freeform 100" id="100"/>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101" id="101"/>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102" id="102"/>
          <p:cNvSpPr txBox="true"/>
          <p:nvPr/>
        </p:nvSpPr>
        <p:spPr>
          <a:xfrm rot="0">
            <a:off x="6468314" y="9667875"/>
            <a:ext cx="1027477" cy="4667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103" id="103"/>
          <p:cNvGrpSpPr/>
          <p:nvPr/>
        </p:nvGrpSpPr>
        <p:grpSpPr>
          <a:xfrm rot="0">
            <a:off x="7853387" y="9700872"/>
            <a:ext cx="537781" cy="410255"/>
            <a:chOff x="0" y="0"/>
            <a:chExt cx="406400" cy="310029"/>
          </a:xfrm>
        </p:grpSpPr>
        <p:sp>
          <p:nvSpPr>
            <p:cNvPr name="Freeform 104" id="10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105" id="10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106" id="106"/>
          <p:cNvGrpSpPr/>
          <p:nvPr/>
        </p:nvGrpSpPr>
        <p:grpSpPr>
          <a:xfrm rot="0">
            <a:off x="13286386" y="9581332"/>
            <a:ext cx="1947900" cy="649335"/>
            <a:chOff x="0" y="0"/>
            <a:chExt cx="1136224" cy="378762"/>
          </a:xfrm>
        </p:grpSpPr>
        <p:sp>
          <p:nvSpPr>
            <p:cNvPr name="Freeform 107" id="107"/>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108" id="108"/>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109" id="109"/>
          <p:cNvSpPr txBox="true"/>
          <p:nvPr/>
        </p:nvSpPr>
        <p:spPr>
          <a:xfrm rot="0">
            <a:off x="13495936" y="9791700"/>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110" id="110"/>
          <p:cNvGrpSpPr/>
          <p:nvPr/>
        </p:nvGrpSpPr>
        <p:grpSpPr>
          <a:xfrm rot="0">
            <a:off x="15329537" y="9691347"/>
            <a:ext cx="537781" cy="410255"/>
            <a:chOff x="0" y="0"/>
            <a:chExt cx="406400" cy="310029"/>
          </a:xfrm>
        </p:grpSpPr>
        <p:sp>
          <p:nvSpPr>
            <p:cNvPr name="Freeform 111" id="111"/>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112" id="112"/>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113" id="113"/>
          <p:cNvGrpSpPr/>
          <p:nvPr/>
        </p:nvGrpSpPr>
        <p:grpSpPr>
          <a:xfrm rot="0">
            <a:off x="16000667" y="9576910"/>
            <a:ext cx="1947900" cy="649335"/>
            <a:chOff x="0" y="0"/>
            <a:chExt cx="1136224" cy="378762"/>
          </a:xfrm>
        </p:grpSpPr>
        <p:sp>
          <p:nvSpPr>
            <p:cNvPr name="Freeform 114" id="114"/>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115" id="115"/>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116" id="116"/>
          <p:cNvSpPr txBox="true"/>
          <p:nvPr/>
        </p:nvSpPr>
        <p:spPr>
          <a:xfrm rot="0">
            <a:off x="16162592" y="9777753"/>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6039693" y="4743707"/>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8519633" y="7848014"/>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144000" y="2263767"/>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1623940" y="5368074"/>
            <a:ext cx="624367" cy="702253"/>
          </a:xfrm>
          <a:custGeom>
            <a:avLst/>
            <a:gdLst/>
            <a:ahLst/>
            <a:cxnLst/>
            <a:rect r="r" b="b" t="t" l="l"/>
            <a:pathLst>
              <a:path h="702253" w="624367">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7008" y="-829143"/>
            <a:ext cx="18622015" cy="2200743"/>
            <a:chOff x="0" y="0"/>
            <a:chExt cx="4904564" cy="579619"/>
          </a:xfrm>
        </p:grpSpPr>
        <p:sp>
          <p:nvSpPr>
            <p:cNvPr name="Freeform 7" id="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8" id="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52651" y="1402410"/>
            <a:ext cx="17217365" cy="830547"/>
            <a:chOff x="0" y="0"/>
            <a:chExt cx="4534615" cy="218745"/>
          </a:xfrm>
        </p:grpSpPr>
        <p:sp>
          <p:nvSpPr>
            <p:cNvPr name="Freeform 10" id="10"/>
            <p:cNvSpPr/>
            <p:nvPr/>
          </p:nvSpPr>
          <p:spPr>
            <a:xfrm flipH="false" flipV="false" rot="0">
              <a:off x="0" y="0"/>
              <a:ext cx="4534615" cy="218745"/>
            </a:xfrm>
            <a:custGeom>
              <a:avLst/>
              <a:gdLst/>
              <a:ahLst/>
              <a:cxnLst/>
              <a:rect r="r" b="b" t="t" l="l"/>
              <a:pathLst>
                <a:path h="218745" w="4534615">
                  <a:moveTo>
                    <a:pt x="22933" y="0"/>
                  </a:moveTo>
                  <a:lnTo>
                    <a:pt x="4511682" y="0"/>
                  </a:lnTo>
                  <a:cubicBezTo>
                    <a:pt x="4517764" y="0"/>
                    <a:pt x="4523597" y="2416"/>
                    <a:pt x="4527898" y="6717"/>
                  </a:cubicBezTo>
                  <a:cubicBezTo>
                    <a:pt x="4532199" y="11017"/>
                    <a:pt x="4534615" y="16850"/>
                    <a:pt x="4534615" y="22933"/>
                  </a:cubicBezTo>
                  <a:lnTo>
                    <a:pt x="4534615" y="195812"/>
                  </a:lnTo>
                  <a:cubicBezTo>
                    <a:pt x="4534615" y="201894"/>
                    <a:pt x="4532199" y="207727"/>
                    <a:pt x="4527898" y="212028"/>
                  </a:cubicBezTo>
                  <a:cubicBezTo>
                    <a:pt x="4523597" y="216329"/>
                    <a:pt x="4517764" y="218745"/>
                    <a:pt x="4511682" y="218745"/>
                  </a:cubicBezTo>
                  <a:lnTo>
                    <a:pt x="22933" y="218745"/>
                  </a:lnTo>
                  <a:cubicBezTo>
                    <a:pt x="16850" y="218745"/>
                    <a:pt x="11017" y="216329"/>
                    <a:pt x="6717" y="212028"/>
                  </a:cubicBezTo>
                  <a:cubicBezTo>
                    <a:pt x="2416" y="207727"/>
                    <a:pt x="0" y="201894"/>
                    <a:pt x="0" y="195812"/>
                  </a:cubicBezTo>
                  <a:lnTo>
                    <a:pt x="0" y="22933"/>
                  </a:lnTo>
                  <a:cubicBezTo>
                    <a:pt x="0" y="16850"/>
                    <a:pt x="2416" y="11017"/>
                    <a:pt x="6717" y="6717"/>
                  </a:cubicBezTo>
                  <a:cubicBezTo>
                    <a:pt x="11017" y="2416"/>
                    <a:pt x="16850" y="0"/>
                    <a:pt x="22933" y="0"/>
                  </a:cubicBezTo>
                  <a:close/>
                </a:path>
              </a:pathLst>
            </a:custGeom>
            <a:solidFill>
              <a:srgbClr val="FFDE59"/>
            </a:solidFill>
          </p:spPr>
        </p:sp>
        <p:sp>
          <p:nvSpPr>
            <p:cNvPr name="TextBox 11" id="11"/>
            <p:cNvSpPr txBox="true"/>
            <p:nvPr/>
          </p:nvSpPr>
          <p:spPr>
            <a:xfrm>
              <a:off x="0" y="-38100"/>
              <a:ext cx="4534615" cy="256845"/>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 </a:t>
              </a:r>
            </a:p>
          </p:txBody>
        </p:sp>
      </p:grpSp>
      <p:sp>
        <p:nvSpPr>
          <p:cNvPr name="Freeform 12" id="12"/>
          <p:cNvSpPr/>
          <p:nvPr/>
        </p:nvSpPr>
        <p:spPr>
          <a:xfrm flipH="false" flipV="false" rot="0">
            <a:off x="647700" y="2232957"/>
            <a:ext cx="7336118" cy="3851462"/>
          </a:xfrm>
          <a:custGeom>
            <a:avLst/>
            <a:gdLst/>
            <a:ahLst/>
            <a:cxnLst/>
            <a:rect r="r" b="b" t="t" l="l"/>
            <a:pathLst>
              <a:path h="3851462" w="7336118">
                <a:moveTo>
                  <a:pt x="0" y="0"/>
                </a:moveTo>
                <a:lnTo>
                  <a:pt x="7336118" y="0"/>
                </a:lnTo>
                <a:lnTo>
                  <a:pt x="7336118" y="3851462"/>
                </a:lnTo>
                <a:lnTo>
                  <a:pt x="0" y="3851462"/>
                </a:lnTo>
                <a:lnTo>
                  <a:pt x="0" y="0"/>
                </a:lnTo>
                <a:close/>
              </a:path>
            </a:pathLst>
          </a:custGeom>
          <a:blipFill>
            <a:blip r:embed="rId4"/>
            <a:stretch>
              <a:fillRect l="0" t="0" r="0" b="0"/>
            </a:stretch>
          </a:blipFill>
        </p:spPr>
      </p:sp>
      <p:grpSp>
        <p:nvGrpSpPr>
          <p:cNvPr name="Group 13" id="13"/>
          <p:cNvGrpSpPr/>
          <p:nvPr/>
        </p:nvGrpSpPr>
        <p:grpSpPr>
          <a:xfrm rot="0">
            <a:off x="727489" y="2966020"/>
            <a:ext cx="1721754" cy="507981"/>
            <a:chOff x="0" y="0"/>
            <a:chExt cx="453466" cy="133789"/>
          </a:xfrm>
        </p:grpSpPr>
        <p:sp>
          <p:nvSpPr>
            <p:cNvPr name="Freeform 14" id="14"/>
            <p:cNvSpPr/>
            <p:nvPr/>
          </p:nvSpPr>
          <p:spPr>
            <a:xfrm flipH="false" flipV="false" rot="0">
              <a:off x="0" y="0"/>
              <a:ext cx="453466" cy="133789"/>
            </a:xfrm>
            <a:custGeom>
              <a:avLst/>
              <a:gdLst/>
              <a:ahLst/>
              <a:cxnLst/>
              <a:rect r="r" b="b" t="t" l="l"/>
              <a:pathLst>
                <a:path h="133789" w="453466">
                  <a:moveTo>
                    <a:pt x="0" y="0"/>
                  </a:moveTo>
                  <a:lnTo>
                    <a:pt x="453466" y="0"/>
                  </a:lnTo>
                  <a:lnTo>
                    <a:pt x="453466" y="133789"/>
                  </a:lnTo>
                  <a:lnTo>
                    <a:pt x="0" y="133789"/>
                  </a:lnTo>
                  <a:close/>
                </a:path>
              </a:pathLst>
            </a:custGeom>
            <a:solidFill>
              <a:srgbClr val="FFFFFF"/>
            </a:solidFill>
          </p:spPr>
        </p:sp>
        <p:sp>
          <p:nvSpPr>
            <p:cNvPr name="TextBox 15" id="15"/>
            <p:cNvSpPr txBox="true"/>
            <p:nvPr/>
          </p:nvSpPr>
          <p:spPr>
            <a:xfrm>
              <a:off x="0" y="-38100"/>
              <a:ext cx="453466" cy="17188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9144000" y="2263767"/>
            <a:ext cx="7344680" cy="3681521"/>
          </a:xfrm>
          <a:custGeom>
            <a:avLst/>
            <a:gdLst/>
            <a:ahLst/>
            <a:cxnLst/>
            <a:rect r="r" b="b" t="t" l="l"/>
            <a:pathLst>
              <a:path h="3681521" w="7344680">
                <a:moveTo>
                  <a:pt x="0" y="0"/>
                </a:moveTo>
                <a:lnTo>
                  <a:pt x="7344680" y="0"/>
                </a:lnTo>
                <a:lnTo>
                  <a:pt x="7344680" y="3681521"/>
                </a:lnTo>
                <a:lnTo>
                  <a:pt x="0" y="3681521"/>
                </a:lnTo>
                <a:lnTo>
                  <a:pt x="0" y="0"/>
                </a:lnTo>
                <a:close/>
              </a:path>
            </a:pathLst>
          </a:custGeom>
          <a:blipFill>
            <a:blip r:embed="rId5"/>
            <a:stretch>
              <a:fillRect l="0" t="0" r="0" b="0"/>
            </a:stretch>
          </a:blipFill>
        </p:spPr>
      </p:sp>
      <p:grpSp>
        <p:nvGrpSpPr>
          <p:cNvPr name="Group 17" id="17"/>
          <p:cNvGrpSpPr/>
          <p:nvPr/>
        </p:nvGrpSpPr>
        <p:grpSpPr>
          <a:xfrm rot="0">
            <a:off x="9296400" y="2712029"/>
            <a:ext cx="1721754" cy="507981"/>
            <a:chOff x="0" y="0"/>
            <a:chExt cx="453466" cy="133789"/>
          </a:xfrm>
        </p:grpSpPr>
        <p:sp>
          <p:nvSpPr>
            <p:cNvPr name="Freeform 18" id="18"/>
            <p:cNvSpPr/>
            <p:nvPr/>
          </p:nvSpPr>
          <p:spPr>
            <a:xfrm flipH="false" flipV="false" rot="0">
              <a:off x="0" y="0"/>
              <a:ext cx="453466" cy="133789"/>
            </a:xfrm>
            <a:custGeom>
              <a:avLst/>
              <a:gdLst/>
              <a:ahLst/>
              <a:cxnLst/>
              <a:rect r="r" b="b" t="t" l="l"/>
              <a:pathLst>
                <a:path h="133789" w="453466">
                  <a:moveTo>
                    <a:pt x="0" y="0"/>
                  </a:moveTo>
                  <a:lnTo>
                    <a:pt x="453466" y="0"/>
                  </a:lnTo>
                  <a:lnTo>
                    <a:pt x="453466" y="133789"/>
                  </a:lnTo>
                  <a:lnTo>
                    <a:pt x="0" y="133789"/>
                  </a:lnTo>
                  <a:close/>
                </a:path>
              </a:pathLst>
            </a:custGeom>
            <a:solidFill>
              <a:srgbClr val="FFFFFF"/>
            </a:solidFill>
          </p:spPr>
        </p:sp>
        <p:sp>
          <p:nvSpPr>
            <p:cNvPr name="TextBox 19" id="19"/>
            <p:cNvSpPr txBox="true"/>
            <p:nvPr/>
          </p:nvSpPr>
          <p:spPr>
            <a:xfrm>
              <a:off x="0" y="-38100"/>
              <a:ext cx="453466" cy="171889"/>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647700" y="6031384"/>
            <a:ext cx="7336118" cy="3379316"/>
          </a:xfrm>
          <a:custGeom>
            <a:avLst/>
            <a:gdLst/>
            <a:ahLst/>
            <a:cxnLst/>
            <a:rect r="r" b="b" t="t" l="l"/>
            <a:pathLst>
              <a:path h="3379316" w="7336118">
                <a:moveTo>
                  <a:pt x="0" y="0"/>
                </a:moveTo>
                <a:lnTo>
                  <a:pt x="7336118" y="0"/>
                </a:lnTo>
                <a:lnTo>
                  <a:pt x="7336118" y="3379316"/>
                </a:lnTo>
                <a:lnTo>
                  <a:pt x="0" y="3379316"/>
                </a:lnTo>
                <a:lnTo>
                  <a:pt x="0" y="0"/>
                </a:lnTo>
                <a:close/>
              </a:path>
            </a:pathLst>
          </a:custGeom>
          <a:blipFill>
            <a:blip r:embed="rId6"/>
            <a:stretch>
              <a:fillRect l="0" t="0" r="0" b="-4075"/>
            </a:stretch>
          </a:blipFill>
        </p:spPr>
      </p:sp>
      <p:grpSp>
        <p:nvGrpSpPr>
          <p:cNvPr name="Group 21" id="21"/>
          <p:cNvGrpSpPr/>
          <p:nvPr/>
        </p:nvGrpSpPr>
        <p:grpSpPr>
          <a:xfrm rot="0">
            <a:off x="727489" y="6455894"/>
            <a:ext cx="1721754" cy="507981"/>
            <a:chOff x="0" y="0"/>
            <a:chExt cx="453466" cy="133789"/>
          </a:xfrm>
        </p:grpSpPr>
        <p:sp>
          <p:nvSpPr>
            <p:cNvPr name="Freeform 22" id="22"/>
            <p:cNvSpPr/>
            <p:nvPr/>
          </p:nvSpPr>
          <p:spPr>
            <a:xfrm flipH="false" flipV="false" rot="0">
              <a:off x="0" y="0"/>
              <a:ext cx="453466" cy="133789"/>
            </a:xfrm>
            <a:custGeom>
              <a:avLst/>
              <a:gdLst/>
              <a:ahLst/>
              <a:cxnLst/>
              <a:rect r="r" b="b" t="t" l="l"/>
              <a:pathLst>
                <a:path h="133789" w="453466">
                  <a:moveTo>
                    <a:pt x="0" y="0"/>
                  </a:moveTo>
                  <a:lnTo>
                    <a:pt x="453466" y="0"/>
                  </a:lnTo>
                  <a:lnTo>
                    <a:pt x="453466" y="133789"/>
                  </a:lnTo>
                  <a:lnTo>
                    <a:pt x="0" y="133789"/>
                  </a:lnTo>
                  <a:close/>
                </a:path>
              </a:pathLst>
            </a:custGeom>
            <a:solidFill>
              <a:srgbClr val="FFFFFF"/>
            </a:solidFill>
          </p:spPr>
        </p:sp>
        <p:sp>
          <p:nvSpPr>
            <p:cNvPr name="TextBox 23" id="23"/>
            <p:cNvSpPr txBox="true"/>
            <p:nvPr/>
          </p:nvSpPr>
          <p:spPr>
            <a:xfrm>
              <a:off x="0" y="-38100"/>
              <a:ext cx="453466" cy="171889"/>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8885160" y="5908385"/>
            <a:ext cx="8049756" cy="3573997"/>
          </a:xfrm>
          <a:custGeom>
            <a:avLst/>
            <a:gdLst/>
            <a:ahLst/>
            <a:cxnLst/>
            <a:rect r="r" b="b" t="t" l="l"/>
            <a:pathLst>
              <a:path h="3573997" w="8049756">
                <a:moveTo>
                  <a:pt x="0" y="0"/>
                </a:moveTo>
                <a:lnTo>
                  <a:pt x="8049756" y="0"/>
                </a:lnTo>
                <a:lnTo>
                  <a:pt x="8049756" y="3573997"/>
                </a:lnTo>
                <a:lnTo>
                  <a:pt x="0" y="3573997"/>
                </a:lnTo>
                <a:lnTo>
                  <a:pt x="0" y="0"/>
                </a:lnTo>
                <a:close/>
              </a:path>
            </a:pathLst>
          </a:custGeom>
          <a:blipFill>
            <a:blip r:embed="rId7"/>
            <a:stretch>
              <a:fillRect l="0" t="-1279" r="0" b="-12180"/>
            </a:stretch>
          </a:blipFill>
        </p:spPr>
      </p:sp>
      <p:grpSp>
        <p:nvGrpSpPr>
          <p:cNvPr name="Group 25" id="25"/>
          <p:cNvGrpSpPr/>
          <p:nvPr/>
        </p:nvGrpSpPr>
        <p:grpSpPr>
          <a:xfrm rot="0">
            <a:off x="8831817" y="6709884"/>
            <a:ext cx="1721754" cy="507981"/>
            <a:chOff x="0" y="0"/>
            <a:chExt cx="453466" cy="133789"/>
          </a:xfrm>
        </p:grpSpPr>
        <p:sp>
          <p:nvSpPr>
            <p:cNvPr name="Freeform 26" id="26"/>
            <p:cNvSpPr/>
            <p:nvPr/>
          </p:nvSpPr>
          <p:spPr>
            <a:xfrm flipH="false" flipV="false" rot="0">
              <a:off x="0" y="0"/>
              <a:ext cx="453466" cy="133789"/>
            </a:xfrm>
            <a:custGeom>
              <a:avLst/>
              <a:gdLst/>
              <a:ahLst/>
              <a:cxnLst/>
              <a:rect r="r" b="b" t="t" l="l"/>
              <a:pathLst>
                <a:path h="133789" w="453466">
                  <a:moveTo>
                    <a:pt x="0" y="0"/>
                  </a:moveTo>
                  <a:lnTo>
                    <a:pt x="453466" y="0"/>
                  </a:lnTo>
                  <a:lnTo>
                    <a:pt x="453466" y="133789"/>
                  </a:lnTo>
                  <a:lnTo>
                    <a:pt x="0" y="133789"/>
                  </a:lnTo>
                  <a:close/>
                </a:path>
              </a:pathLst>
            </a:custGeom>
            <a:solidFill>
              <a:srgbClr val="FFFFFF"/>
            </a:solidFill>
          </p:spPr>
        </p:sp>
        <p:sp>
          <p:nvSpPr>
            <p:cNvPr name="TextBox 27" id="27"/>
            <p:cNvSpPr txBox="true"/>
            <p:nvPr/>
          </p:nvSpPr>
          <p:spPr>
            <a:xfrm>
              <a:off x="0" y="-38100"/>
              <a:ext cx="453466" cy="171889"/>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5750890" y="6031384"/>
            <a:ext cx="1193551" cy="529285"/>
            <a:chOff x="0" y="0"/>
            <a:chExt cx="314351" cy="139400"/>
          </a:xfrm>
        </p:grpSpPr>
        <p:sp>
          <p:nvSpPr>
            <p:cNvPr name="Freeform 29" id="29"/>
            <p:cNvSpPr/>
            <p:nvPr/>
          </p:nvSpPr>
          <p:spPr>
            <a:xfrm flipH="false" flipV="false" rot="0">
              <a:off x="0" y="0"/>
              <a:ext cx="314351" cy="139400"/>
            </a:xfrm>
            <a:custGeom>
              <a:avLst/>
              <a:gdLst/>
              <a:ahLst/>
              <a:cxnLst/>
              <a:rect r="r" b="b" t="t" l="l"/>
              <a:pathLst>
                <a:path h="139400" w="314351">
                  <a:moveTo>
                    <a:pt x="0" y="0"/>
                  </a:moveTo>
                  <a:lnTo>
                    <a:pt x="314351" y="0"/>
                  </a:lnTo>
                  <a:lnTo>
                    <a:pt x="314351" y="139400"/>
                  </a:lnTo>
                  <a:lnTo>
                    <a:pt x="0" y="139400"/>
                  </a:lnTo>
                  <a:close/>
                </a:path>
              </a:pathLst>
            </a:custGeom>
            <a:solidFill>
              <a:srgbClr val="FFFFFF"/>
            </a:solidFill>
          </p:spPr>
        </p:sp>
        <p:sp>
          <p:nvSpPr>
            <p:cNvPr name="TextBox 30" id="30"/>
            <p:cNvSpPr txBox="true"/>
            <p:nvPr/>
          </p:nvSpPr>
          <p:spPr>
            <a:xfrm>
              <a:off x="0" y="-38100"/>
              <a:ext cx="314351" cy="17750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67008" y="9482382"/>
            <a:ext cx="18622015" cy="2200743"/>
            <a:chOff x="0" y="0"/>
            <a:chExt cx="4904564" cy="579619"/>
          </a:xfrm>
        </p:grpSpPr>
        <p:sp>
          <p:nvSpPr>
            <p:cNvPr name="Freeform 32" id="32"/>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33" id="33"/>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34" id="34"/>
          <p:cNvGrpSpPr/>
          <p:nvPr/>
        </p:nvGrpSpPr>
        <p:grpSpPr>
          <a:xfrm rot="0">
            <a:off x="3222655" y="9719922"/>
            <a:ext cx="537781" cy="410255"/>
            <a:chOff x="0" y="0"/>
            <a:chExt cx="406400" cy="310029"/>
          </a:xfrm>
        </p:grpSpPr>
        <p:sp>
          <p:nvSpPr>
            <p:cNvPr name="Freeform 35" id="3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6" id="3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444362" y="9600382"/>
            <a:ext cx="1778294" cy="649335"/>
            <a:chOff x="0" y="0"/>
            <a:chExt cx="976854" cy="356694"/>
          </a:xfrm>
        </p:grpSpPr>
        <p:sp>
          <p:nvSpPr>
            <p:cNvPr name="Freeform 38" id="38"/>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9" id="39"/>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40" id="40"/>
          <p:cNvGrpSpPr/>
          <p:nvPr/>
        </p:nvGrpSpPr>
        <p:grpSpPr>
          <a:xfrm rot="0">
            <a:off x="3741386" y="9581332"/>
            <a:ext cx="1760522" cy="649335"/>
            <a:chOff x="0" y="0"/>
            <a:chExt cx="1026925" cy="378762"/>
          </a:xfrm>
        </p:grpSpPr>
        <p:sp>
          <p:nvSpPr>
            <p:cNvPr name="Freeform 41" id="41"/>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2" id="42"/>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43" id="43"/>
          <p:cNvGrpSpPr/>
          <p:nvPr/>
        </p:nvGrpSpPr>
        <p:grpSpPr>
          <a:xfrm rot="0">
            <a:off x="8387455" y="9600382"/>
            <a:ext cx="1584490" cy="649335"/>
            <a:chOff x="0" y="0"/>
            <a:chExt cx="1023024" cy="419242"/>
          </a:xfrm>
        </p:grpSpPr>
        <p:sp>
          <p:nvSpPr>
            <p:cNvPr name="Freeform 44" id="44"/>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5D033"/>
            </a:solidFill>
          </p:spPr>
        </p:sp>
        <p:sp>
          <p:nvSpPr>
            <p:cNvPr name="TextBox 45" id="45"/>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6" id="46"/>
          <p:cNvGrpSpPr/>
          <p:nvPr/>
        </p:nvGrpSpPr>
        <p:grpSpPr>
          <a:xfrm rot="0">
            <a:off x="10638780" y="9600382"/>
            <a:ext cx="1947900" cy="649335"/>
            <a:chOff x="0" y="0"/>
            <a:chExt cx="1136224" cy="378762"/>
          </a:xfrm>
        </p:grpSpPr>
        <p:sp>
          <p:nvSpPr>
            <p:cNvPr name="Freeform 47" id="47"/>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8" id="48"/>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grpSp>
        <p:nvGrpSpPr>
          <p:cNvPr name="Group 49" id="49"/>
          <p:cNvGrpSpPr/>
          <p:nvPr/>
        </p:nvGrpSpPr>
        <p:grpSpPr>
          <a:xfrm rot="0">
            <a:off x="5511433" y="9743395"/>
            <a:ext cx="537781" cy="410255"/>
            <a:chOff x="0" y="0"/>
            <a:chExt cx="406400" cy="310029"/>
          </a:xfrm>
        </p:grpSpPr>
        <p:sp>
          <p:nvSpPr>
            <p:cNvPr name="Freeform 50" id="5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1" id="5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9971945" y="9719922"/>
            <a:ext cx="537781" cy="410255"/>
            <a:chOff x="0" y="0"/>
            <a:chExt cx="406400" cy="310029"/>
          </a:xfrm>
        </p:grpSpPr>
        <p:sp>
          <p:nvSpPr>
            <p:cNvPr name="Freeform 53" id="5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4" id="5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Freeform 55" id="55"/>
          <p:cNvSpPr/>
          <p:nvPr/>
        </p:nvSpPr>
        <p:spPr>
          <a:xfrm flipH="false" flipV="false" rot="0">
            <a:off x="129912" y="9482382"/>
            <a:ext cx="1028700" cy="682259"/>
          </a:xfrm>
          <a:custGeom>
            <a:avLst/>
            <a:gdLst/>
            <a:ahLst/>
            <a:cxnLst/>
            <a:rect r="r" b="b" t="t" l="l"/>
            <a:pathLst>
              <a:path h="682259" w="1028700">
                <a:moveTo>
                  <a:pt x="0" y="0"/>
                </a:moveTo>
                <a:lnTo>
                  <a:pt x="1028700" y="0"/>
                </a:lnTo>
                <a:lnTo>
                  <a:pt x="1028700" y="682258"/>
                </a:lnTo>
                <a:lnTo>
                  <a:pt x="0" y="682258"/>
                </a:lnTo>
                <a:lnTo>
                  <a:pt x="0" y="0"/>
                </a:lnTo>
                <a:close/>
              </a:path>
            </a:pathLst>
          </a:custGeom>
          <a:blipFill>
            <a:blip r:embed="rId8">
              <a:alphaModFix amt="78000"/>
            </a:blip>
            <a:stretch>
              <a:fillRect l="0" t="-20314" r="0" b="-30464"/>
            </a:stretch>
          </a:blipFill>
          <a:ln cap="sq">
            <a:noFill/>
            <a:prstDash val="solid"/>
            <a:miter/>
          </a:ln>
        </p:spPr>
      </p:sp>
      <p:grpSp>
        <p:nvGrpSpPr>
          <p:cNvPr name="Group 56" id="56"/>
          <p:cNvGrpSpPr/>
          <p:nvPr/>
        </p:nvGrpSpPr>
        <p:grpSpPr>
          <a:xfrm rot="0">
            <a:off x="12662881" y="9696450"/>
            <a:ext cx="537781" cy="410255"/>
            <a:chOff x="0" y="0"/>
            <a:chExt cx="406400" cy="310029"/>
          </a:xfrm>
        </p:grpSpPr>
        <p:sp>
          <p:nvSpPr>
            <p:cNvPr name="Freeform 57" id="5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8" id="5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6123630" y="9600382"/>
            <a:ext cx="1760522" cy="649335"/>
            <a:chOff x="0" y="0"/>
            <a:chExt cx="1026925" cy="378762"/>
          </a:xfrm>
        </p:grpSpPr>
        <p:sp>
          <p:nvSpPr>
            <p:cNvPr name="Freeform 60" id="60"/>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1" id="61"/>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62" id="62"/>
          <p:cNvGrpSpPr/>
          <p:nvPr/>
        </p:nvGrpSpPr>
        <p:grpSpPr>
          <a:xfrm rot="0">
            <a:off x="7853387" y="9700872"/>
            <a:ext cx="537781" cy="410255"/>
            <a:chOff x="0" y="0"/>
            <a:chExt cx="406400" cy="310029"/>
          </a:xfrm>
        </p:grpSpPr>
        <p:sp>
          <p:nvSpPr>
            <p:cNvPr name="Freeform 63" id="6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4" id="6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5" id="65"/>
          <p:cNvGrpSpPr/>
          <p:nvPr/>
        </p:nvGrpSpPr>
        <p:grpSpPr>
          <a:xfrm rot="0">
            <a:off x="13286386" y="9581332"/>
            <a:ext cx="1947900" cy="649335"/>
            <a:chOff x="0" y="0"/>
            <a:chExt cx="1136224" cy="378762"/>
          </a:xfrm>
        </p:grpSpPr>
        <p:sp>
          <p:nvSpPr>
            <p:cNvPr name="Freeform 66" id="66"/>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7" id="67"/>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grpSp>
        <p:nvGrpSpPr>
          <p:cNvPr name="Group 68" id="68"/>
          <p:cNvGrpSpPr/>
          <p:nvPr/>
        </p:nvGrpSpPr>
        <p:grpSpPr>
          <a:xfrm rot="0">
            <a:off x="15329537" y="9691347"/>
            <a:ext cx="537781" cy="410255"/>
            <a:chOff x="0" y="0"/>
            <a:chExt cx="406400" cy="310029"/>
          </a:xfrm>
        </p:grpSpPr>
        <p:sp>
          <p:nvSpPr>
            <p:cNvPr name="Freeform 69" id="6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0" id="7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1" id="71"/>
          <p:cNvGrpSpPr/>
          <p:nvPr/>
        </p:nvGrpSpPr>
        <p:grpSpPr>
          <a:xfrm rot="0">
            <a:off x="16000667" y="9576910"/>
            <a:ext cx="1947900" cy="649335"/>
            <a:chOff x="0" y="0"/>
            <a:chExt cx="1136224" cy="378762"/>
          </a:xfrm>
        </p:grpSpPr>
        <p:sp>
          <p:nvSpPr>
            <p:cNvPr name="Freeform 72" id="7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3" id="7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grpSp>
        <p:nvGrpSpPr>
          <p:cNvPr name="Group 74" id="74"/>
          <p:cNvGrpSpPr/>
          <p:nvPr/>
        </p:nvGrpSpPr>
        <p:grpSpPr>
          <a:xfrm rot="0">
            <a:off x="10233477" y="7265490"/>
            <a:ext cx="191434" cy="244726"/>
            <a:chOff x="0" y="0"/>
            <a:chExt cx="50419" cy="64455"/>
          </a:xfrm>
        </p:grpSpPr>
        <p:sp>
          <p:nvSpPr>
            <p:cNvPr name="Freeform 75" id="75"/>
            <p:cNvSpPr/>
            <p:nvPr/>
          </p:nvSpPr>
          <p:spPr>
            <a:xfrm flipH="false" flipV="false" rot="0">
              <a:off x="0" y="0"/>
              <a:ext cx="50419" cy="64455"/>
            </a:xfrm>
            <a:custGeom>
              <a:avLst/>
              <a:gdLst/>
              <a:ahLst/>
              <a:cxnLst/>
              <a:rect r="r" b="b" t="t" l="l"/>
              <a:pathLst>
                <a:path h="64455" w="50419">
                  <a:moveTo>
                    <a:pt x="0" y="0"/>
                  </a:moveTo>
                  <a:lnTo>
                    <a:pt x="50419" y="0"/>
                  </a:lnTo>
                  <a:lnTo>
                    <a:pt x="50419" y="64455"/>
                  </a:lnTo>
                  <a:lnTo>
                    <a:pt x="0" y="64455"/>
                  </a:lnTo>
                  <a:close/>
                </a:path>
              </a:pathLst>
            </a:custGeom>
            <a:solidFill>
              <a:srgbClr val="702EBB"/>
            </a:solidFill>
          </p:spPr>
        </p:sp>
        <p:sp>
          <p:nvSpPr>
            <p:cNvPr name="TextBox 76" id="76"/>
            <p:cNvSpPr txBox="true"/>
            <p:nvPr/>
          </p:nvSpPr>
          <p:spPr>
            <a:xfrm>
              <a:off x="0" y="-38100"/>
              <a:ext cx="50419" cy="102555"/>
            </a:xfrm>
            <a:prstGeom prst="rect">
              <a:avLst/>
            </a:prstGeom>
          </p:spPr>
          <p:txBody>
            <a:bodyPr anchor="ctr" rtlCol="false" tIns="50800" lIns="50800" bIns="50800" rIns="50800"/>
            <a:lstStyle/>
            <a:p>
              <a:pPr algn="ctr">
                <a:lnSpc>
                  <a:spcPts val="2659"/>
                </a:lnSpc>
              </a:pPr>
            </a:p>
          </p:txBody>
        </p:sp>
      </p:grpSp>
      <p:sp>
        <p:nvSpPr>
          <p:cNvPr name="Freeform 77" id="77"/>
          <p:cNvSpPr/>
          <p:nvPr/>
        </p:nvSpPr>
        <p:spPr>
          <a:xfrm flipH="false" flipV="false" rot="0">
            <a:off x="11700261" y="8748392"/>
            <a:ext cx="235863" cy="216208"/>
          </a:xfrm>
          <a:custGeom>
            <a:avLst/>
            <a:gdLst/>
            <a:ahLst/>
            <a:cxnLst/>
            <a:rect r="r" b="b" t="t" l="l"/>
            <a:pathLst>
              <a:path h="216208" w="235863">
                <a:moveTo>
                  <a:pt x="0" y="0"/>
                </a:moveTo>
                <a:lnTo>
                  <a:pt x="235862" y="0"/>
                </a:lnTo>
                <a:lnTo>
                  <a:pt x="235862" y="216207"/>
                </a:lnTo>
                <a:lnTo>
                  <a:pt x="0" y="216207"/>
                </a:lnTo>
                <a:lnTo>
                  <a:pt x="0" y="0"/>
                </a:lnTo>
                <a:close/>
              </a:path>
            </a:pathLst>
          </a:custGeom>
          <a:blipFill>
            <a:blip r:embed="rId9"/>
            <a:stretch>
              <a:fillRect l="0" t="0" r="0" b="0"/>
            </a:stretch>
          </a:blipFill>
        </p:spPr>
      </p:sp>
      <p:sp>
        <p:nvSpPr>
          <p:cNvPr name="TextBox 78" id="78"/>
          <p:cNvSpPr txBox="true"/>
          <p:nvPr/>
        </p:nvSpPr>
        <p:spPr>
          <a:xfrm rot="0">
            <a:off x="647700" y="1578288"/>
            <a:ext cx="16761638" cy="450215"/>
          </a:xfrm>
          <a:prstGeom prst="rect">
            <a:avLst/>
          </a:prstGeom>
        </p:spPr>
        <p:txBody>
          <a:bodyPr anchor="t" rtlCol="false" tIns="0" lIns="0" bIns="0" rIns="0">
            <a:spAutoFit/>
          </a:bodyPr>
          <a:lstStyle/>
          <a:p>
            <a:pPr algn="ctr">
              <a:lnSpc>
                <a:spcPts val="3640"/>
              </a:lnSpc>
            </a:pPr>
            <a:r>
              <a:rPr lang="en-US" b="true" sz="2800" spc="84">
                <a:solidFill>
                  <a:srgbClr val="165B12"/>
                </a:solidFill>
                <a:latin typeface="Aileron Bold"/>
                <a:ea typeface="Aileron Bold"/>
                <a:cs typeface="Aileron Bold"/>
                <a:sym typeface="Aileron Bold"/>
              </a:rPr>
              <a:t>WE HAVE TAKEN ABOUT 200+ RESPONSES AND GOT THE FOLLOWING INSIGHTS </a:t>
            </a:r>
          </a:p>
        </p:txBody>
      </p:sp>
      <p:sp>
        <p:nvSpPr>
          <p:cNvPr name="TextBox 79" id="79"/>
          <p:cNvSpPr txBox="true"/>
          <p:nvPr/>
        </p:nvSpPr>
        <p:spPr>
          <a:xfrm rot="0">
            <a:off x="-1294231" y="311150"/>
            <a:ext cx="9813864"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USER research</a:t>
            </a:r>
          </a:p>
        </p:txBody>
      </p:sp>
      <p:sp>
        <p:nvSpPr>
          <p:cNvPr name="TextBox 80" id="80"/>
          <p:cNvSpPr txBox="true"/>
          <p:nvPr/>
        </p:nvSpPr>
        <p:spPr>
          <a:xfrm rot="0">
            <a:off x="8562532" y="9710397"/>
            <a:ext cx="1114053" cy="4667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sp>
        <p:nvSpPr>
          <p:cNvPr name="TextBox 81" id="81"/>
          <p:cNvSpPr txBox="true"/>
          <p:nvPr/>
        </p:nvSpPr>
        <p:spPr>
          <a:xfrm rot="0">
            <a:off x="1572143" y="9686925"/>
            <a:ext cx="1650512"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82" id="82"/>
          <p:cNvSpPr txBox="true"/>
          <p:nvPr/>
        </p:nvSpPr>
        <p:spPr>
          <a:xfrm rot="0">
            <a:off x="4189061" y="9686925"/>
            <a:ext cx="1027477" cy="4667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83" id="83"/>
          <p:cNvSpPr txBox="true"/>
          <p:nvPr/>
        </p:nvSpPr>
        <p:spPr>
          <a:xfrm rot="0">
            <a:off x="10848330" y="9663453"/>
            <a:ext cx="1544647"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TextBox 84" id="84"/>
          <p:cNvSpPr txBox="true"/>
          <p:nvPr/>
        </p:nvSpPr>
        <p:spPr>
          <a:xfrm rot="0">
            <a:off x="6468314" y="9667875"/>
            <a:ext cx="1027477" cy="4667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sp>
        <p:nvSpPr>
          <p:cNvPr name="TextBox 85" id="85"/>
          <p:cNvSpPr txBox="true"/>
          <p:nvPr/>
        </p:nvSpPr>
        <p:spPr>
          <a:xfrm rot="0">
            <a:off x="13495936" y="9791700"/>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sp>
        <p:nvSpPr>
          <p:cNvPr name="TextBox 86" id="86"/>
          <p:cNvSpPr txBox="true"/>
          <p:nvPr/>
        </p:nvSpPr>
        <p:spPr>
          <a:xfrm rot="0">
            <a:off x="16162592" y="9777753"/>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sp>
        <p:nvSpPr>
          <p:cNvPr name="Freeform 87" id="87"/>
          <p:cNvSpPr/>
          <p:nvPr/>
        </p:nvSpPr>
        <p:spPr>
          <a:xfrm flipH="false" flipV="false" rot="0">
            <a:off x="13107894" y="7758783"/>
            <a:ext cx="235863" cy="216208"/>
          </a:xfrm>
          <a:custGeom>
            <a:avLst/>
            <a:gdLst/>
            <a:ahLst/>
            <a:cxnLst/>
            <a:rect r="r" b="b" t="t" l="l"/>
            <a:pathLst>
              <a:path h="216208" w="235863">
                <a:moveTo>
                  <a:pt x="0" y="0"/>
                </a:moveTo>
                <a:lnTo>
                  <a:pt x="235863" y="0"/>
                </a:lnTo>
                <a:lnTo>
                  <a:pt x="235863" y="216207"/>
                </a:lnTo>
                <a:lnTo>
                  <a:pt x="0" y="216207"/>
                </a:lnTo>
                <a:lnTo>
                  <a:pt x="0" y="0"/>
                </a:lnTo>
                <a:close/>
              </a:path>
            </a:pathLst>
          </a:custGeom>
          <a:blipFill>
            <a:blip r:embed="rId9"/>
            <a:stretch>
              <a:fillRect l="0" t="0" r="0" b="0"/>
            </a:stretch>
          </a:blipFill>
        </p:spPr>
      </p:sp>
      <p:sp>
        <p:nvSpPr>
          <p:cNvPr name="Freeform 88" id="88"/>
          <p:cNvSpPr/>
          <p:nvPr/>
        </p:nvSpPr>
        <p:spPr>
          <a:xfrm flipH="false" flipV="false" rot="0">
            <a:off x="14605733" y="8748392"/>
            <a:ext cx="235863" cy="216208"/>
          </a:xfrm>
          <a:custGeom>
            <a:avLst/>
            <a:gdLst/>
            <a:ahLst/>
            <a:cxnLst/>
            <a:rect r="r" b="b" t="t" l="l"/>
            <a:pathLst>
              <a:path h="216208" w="235863">
                <a:moveTo>
                  <a:pt x="0" y="0"/>
                </a:moveTo>
                <a:lnTo>
                  <a:pt x="235863" y="0"/>
                </a:lnTo>
                <a:lnTo>
                  <a:pt x="235863" y="216207"/>
                </a:lnTo>
                <a:lnTo>
                  <a:pt x="0" y="216207"/>
                </a:lnTo>
                <a:lnTo>
                  <a:pt x="0" y="0"/>
                </a:lnTo>
                <a:close/>
              </a:path>
            </a:pathLst>
          </a:custGeom>
          <a:blipFill>
            <a:blip r:embed="rId9"/>
            <a:stretch>
              <a:fillRect l="0" t="0" r="0" b="0"/>
            </a:stretch>
          </a:blipFill>
        </p:spPr>
      </p:sp>
      <p:sp>
        <p:nvSpPr>
          <p:cNvPr name="Freeform 89" id="89"/>
          <p:cNvSpPr/>
          <p:nvPr/>
        </p:nvSpPr>
        <p:spPr>
          <a:xfrm flipH="false" flipV="false" rot="0">
            <a:off x="16000667" y="7265490"/>
            <a:ext cx="235863" cy="216208"/>
          </a:xfrm>
          <a:custGeom>
            <a:avLst/>
            <a:gdLst/>
            <a:ahLst/>
            <a:cxnLst/>
            <a:rect r="r" b="b" t="t" l="l"/>
            <a:pathLst>
              <a:path h="216208" w="235863">
                <a:moveTo>
                  <a:pt x="0" y="0"/>
                </a:moveTo>
                <a:lnTo>
                  <a:pt x="235863" y="0"/>
                </a:lnTo>
                <a:lnTo>
                  <a:pt x="235863" y="216208"/>
                </a:lnTo>
                <a:lnTo>
                  <a:pt x="0" y="216208"/>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5" id="5"/>
          <p:cNvGraphicFramePr>
            <a:graphicFrameLocks noGrp="true"/>
          </p:cNvGraphicFramePr>
          <p:nvPr/>
        </p:nvGraphicFramePr>
        <p:xfrm>
          <a:off x="546901" y="1757958"/>
          <a:ext cx="17145316" cy="7500342"/>
        </p:xfrm>
        <a:graphic>
          <a:graphicData uri="http://schemas.openxmlformats.org/drawingml/2006/table">
            <a:tbl>
              <a:tblPr/>
              <a:tblGrid>
                <a:gridCol w="1488529"/>
                <a:gridCol w="2634101"/>
                <a:gridCol w="2652578"/>
                <a:gridCol w="2605225"/>
                <a:gridCol w="2644499"/>
                <a:gridCol w="2634101"/>
                <a:gridCol w="2486285"/>
              </a:tblGrid>
              <a:tr h="1824053">
                <a:tc>
                  <a:txBody>
                    <a:bodyPr anchor="t" rtlCol="false"/>
                    <a:lstStyle/>
                    <a:p>
                      <a:pPr algn="ctr">
                        <a:lnSpc>
                          <a:spcPts val="349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65B12"/>
                    </a:solidFill>
                  </a:tcPr>
                </a:tc>
                <a:tc>
                  <a:txBody>
                    <a:bodyPr anchor="t" rtlCol="false"/>
                    <a:lstStyle/>
                    <a:p>
                      <a:pPr algn="ctr">
                        <a:lnSpc>
                          <a:spcPts val="349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3472"/>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349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54849">
                <a:tc>
                  <a:txBody>
                    <a:bodyPr anchor="t" rtlCol="false"/>
                    <a:lstStyle/>
                    <a:p>
                      <a:pPr algn="ctr">
                        <a:lnSpc>
                          <a:spcPts val="2379"/>
                        </a:lnSpc>
                        <a:defRPr/>
                      </a:pPr>
                      <a:r>
                        <a:rPr lang="en-US" sz="1699">
                          <a:solidFill>
                            <a:srgbClr val="F2F3F5"/>
                          </a:solidFill>
                          <a:latin typeface="Arimo"/>
                          <a:ea typeface="Arimo"/>
                          <a:cs typeface="Arimo"/>
                          <a:sym typeface="Arimo"/>
                        </a:rPr>
                        <a:t>Main Areas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Sustainable &amp; ethical beauty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E-commerce &amp; beauty retail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Luxury Ayurveda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Trendy &amp; cruelty-free cosmetics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Natural &amp; toxin-free products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Affordable beauty &amp; cosmetics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r h="1228845">
                <a:tc>
                  <a:txBody>
                    <a:bodyPr anchor="t" rtlCol="false"/>
                    <a:lstStyle/>
                    <a:p>
                      <a:pPr algn="ctr">
                        <a:lnSpc>
                          <a:spcPts val="2379"/>
                        </a:lnSpc>
                        <a:defRPr/>
                      </a:pPr>
                      <a:r>
                        <a:rPr lang="en-US" sz="1699">
                          <a:solidFill>
                            <a:srgbClr val="F2F3F5"/>
                          </a:solidFill>
                          <a:latin typeface="Arimo"/>
                          <a:ea typeface="Arimo"/>
                          <a:cs typeface="Arimo"/>
                          <a:sym typeface="Arimo"/>
                        </a:rPr>
                        <a:t>Key Brands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The Body Shop</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Nykaa Naturals, Kay Beauty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Forest Essentials, Babycare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Sugar, Aquaholic, Smudge Me Not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Mamaearth, The Derma Co., Aqualogica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Lakmé Absolute, 9to5, Iconic</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r h="854849">
                <a:tc>
                  <a:txBody>
                    <a:bodyPr anchor="t" rtlCol="false"/>
                    <a:lstStyle/>
                    <a:p>
                      <a:pPr algn="ctr">
                        <a:lnSpc>
                          <a:spcPts val="2379"/>
                        </a:lnSpc>
                        <a:defRPr/>
                      </a:pPr>
                      <a:r>
                        <a:rPr lang="en-US" sz="1699">
                          <a:solidFill>
                            <a:srgbClr val="F2F3F5"/>
                          </a:solidFill>
                          <a:latin typeface="Arimo"/>
                          <a:ea typeface="Arimo"/>
                          <a:cs typeface="Arimo"/>
                          <a:sym typeface="Arimo"/>
                        </a:rPr>
                        <a:t>Geography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Pan-India (urban focus)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Pan-India (Tier 1 &amp; Tier 2 cities)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Premium urban areas in India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Pan-India (Tier 1 &amp; Tier 2 cities)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Pan-India (strong digital presence)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Pan-India (urban &amp; rural)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r h="967705">
                <a:tc>
                  <a:txBody>
                    <a:bodyPr anchor="t" rtlCol="false"/>
                    <a:lstStyle/>
                    <a:p>
                      <a:pPr algn="ctr">
                        <a:lnSpc>
                          <a:spcPts val="2379"/>
                        </a:lnSpc>
                        <a:defRPr/>
                      </a:pPr>
                      <a:r>
                        <a:rPr lang="en-US" sz="1699">
                          <a:solidFill>
                            <a:srgbClr val="F2F3F5"/>
                          </a:solidFill>
                          <a:latin typeface="Arimo"/>
                          <a:ea typeface="Arimo"/>
                          <a:cs typeface="Arimo"/>
                          <a:sym typeface="Arimo"/>
                        </a:rPr>
                        <a:t>Demography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Youth &amp; eco-conscious buyers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Millennials, Gen Z, working women</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Premium consumers seeking Ayurveda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Young urban women, beauty enthusiasts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Families seeking toxin-free skincare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Mass-market consumers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r h="1228845">
                <a:tc>
                  <a:txBody>
                    <a:bodyPr anchor="t" rtlCol="false"/>
                    <a:lstStyle/>
                    <a:p>
                      <a:pPr algn="ctr">
                        <a:lnSpc>
                          <a:spcPts val="2379"/>
                        </a:lnSpc>
                        <a:defRPr/>
                      </a:pPr>
                      <a:r>
                        <a:rPr lang="en-US" sz="1699">
                          <a:solidFill>
                            <a:srgbClr val="F2F3F5"/>
                          </a:solidFill>
                          <a:latin typeface="Arimo"/>
                          <a:ea typeface="Arimo"/>
                          <a:cs typeface="Arimo"/>
                          <a:sym typeface="Arimo"/>
                        </a:rPr>
                        <a:t>Recent Events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Launched vegan products, refill stations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Launched global brands, offline expansions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Acquired SM Entertainment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Raised funding, expanded offline presence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Acquired BBLUNT, filed for IPO</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Introduced natural formulations</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r h="541196">
                <a:tc>
                  <a:txBody>
                    <a:bodyPr anchor="t" rtlCol="false"/>
                    <a:lstStyle/>
                    <a:p>
                      <a:pPr algn="ctr">
                        <a:lnSpc>
                          <a:spcPts val="2379"/>
                        </a:lnSpc>
                        <a:defRPr/>
                      </a:pPr>
                      <a:r>
                        <a:rPr lang="en-US" sz="1699">
                          <a:solidFill>
                            <a:srgbClr val="F2F3F5"/>
                          </a:solidFill>
                          <a:latin typeface="Arimo"/>
                          <a:ea typeface="Arimo"/>
                          <a:cs typeface="Arimo"/>
                          <a:sym typeface="Arimo"/>
                        </a:rPr>
                        <a:t>ESG Score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88010"/>
                    </a:solidFill>
                  </a:tcPr>
                </a:tc>
                <a:tc>
                  <a:txBody>
                    <a:bodyPr anchor="t" rtlCol="false"/>
                    <a:lstStyle/>
                    <a:p>
                      <a:pPr algn="ctr">
                        <a:lnSpc>
                          <a:spcPts val="2799"/>
                        </a:lnSpc>
                        <a:defRPr/>
                      </a:pPr>
                      <a:r>
                        <a:rPr lang="en-US" sz="1999">
                          <a:solidFill>
                            <a:srgbClr val="000000"/>
                          </a:solidFill>
                          <a:latin typeface="Arimo"/>
                          <a:ea typeface="Arimo"/>
                          <a:cs typeface="Arimo"/>
                          <a:sym typeface="Arimo"/>
                        </a:rPr>
                        <a:t>22.8</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18.6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21.4</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17.5</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19.2</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c>
                  <a:txBody>
                    <a:bodyPr anchor="t" rtlCol="false"/>
                    <a:lstStyle/>
                    <a:p>
                      <a:pPr algn="ctr">
                        <a:lnSpc>
                          <a:spcPts val="2799"/>
                        </a:lnSpc>
                        <a:defRPr/>
                      </a:pPr>
                      <a:r>
                        <a:rPr lang="en-US" sz="1999">
                          <a:solidFill>
                            <a:srgbClr val="000000"/>
                          </a:solidFill>
                          <a:latin typeface="Arimo"/>
                          <a:ea typeface="Arimo"/>
                          <a:cs typeface="Arimo"/>
                          <a:sym typeface="Arimo"/>
                        </a:rPr>
                        <a:t>16.8</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0B1"/>
                    </a:solidFill>
                  </a:tcPr>
                </a:tc>
              </a:tr>
            </a:tbl>
          </a:graphicData>
        </a:graphic>
      </p:graphicFrame>
      <p:grpSp>
        <p:nvGrpSpPr>
          <p:cNvPr name="Group 6" id="6"/>
          <p:cNvGrpSpPr/>
          <p:nvPr/>
        </p:nvGrpSpPr>
        <p:grpSpPr>
          <a:xfrm rot="0">
            <a:off x="-167008" y="9482382"/>
            <a:ext cx="18622015" cy="2200743"/>
            <a:chOff x="0" y="0"/>
            <a:chExt cx="4904564" cy="579619"/>
          </a:xfrm>
        </p:grpSpPr>
        <p:sp>
          <p:nvSpPr>
            <p:cNvPr name="Freeform 7" id="7"/>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8" id="8"/>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3222655" y="9719922"/>
            <a:ext cx="537781" cy="410255"/>
            <a:chOff x="0" y="0"/>
            <a:chExt cx="406400" cy="310029"/>
          </a:xfrm>
        </p:grpSpPr>
        <p:sp>
          <p:nvSpPr>
            <p:cNvPr name="Freeform 10" id="1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11" id="1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44362" y="9600382"/>
            <a:ext cx="1778294" cy="649335"/>
            <a:chOff x="0" y="0"/>
            <a:chExt cx="976854" cy="356694"/>
          </a:xfrm>
        </p:grpSpPr>
        <p:sp>
          <p:nvSpPr>
            <p:cNvPr name="Freeform 13" id="13"/>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14" id="14"/>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15" id="15"/>
          <p:cNvGrpSpPr/>
          <p:nvPr/>
        </p:nvGrpSpPr>
        <p:grpSpPr>
          <a:xfrm rot="0">
            <a:off x="3741386" y="9581332"/>
            <a:ext cx="1760522" cy="649335"/>
            <a:chOff x="0" y="0"/>
            <a:chExt cx="1026925" cy="378762"/>
          </a:xfrm>
        </p:grpSpPr>
        <p:sp>
          <p:nvSpPr>
            <p:cNvPr name="Freeform 16" id="16"/>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17" id="17"/>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18" id="18"/>
          <p:cNvGrpSpPr/>
          <p:nvPr/>
        </p:nvGrpSpPr>
        <p:grpSpPr>
          <a:xfrm rot="0">
            <a:off x="8387455" y="9600382"/>
            <a:ext cx="1584490" cy="649335"/>
            <a:chOff x="0" y="0"/>
            <a:chExt cx="1023024" cy="419242"/>
          </a:xfrm>
        </p:grpSpPr>
        <p:sp>
          <p:nvSpPr>
            <p:cNvPr name="Freeform 19" id="19"/>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20" id="20"/>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21" id="21"/>
          <p:cNvGrpSpPr/>
          <p:nvPr/>
        </p:nvGrpSpPr>
        <p:grpSpPr>
          <a:xfrm rot="0">
            <a:off x="10638780" y="9600382"/>
            <a:ext cx="1947900" cy="649335"/>
            <a:chOff x="0" y="0"/>
            <a:chExt cx="1136224" cy="378762"/>
          </a:xfrm>
        </p:grpSpPr>
        <p:sp>
          <p:nvSpPr>
            <p:cNvPr name="Freeform 22" id="2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23" id="2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grpSp>
        <p:nvGrpSpPr>
          <p:cNvPr name="Group 24" id="24"/>
          <p:cNvGrpSpPr/>
          <p:nvPr/>
        </p:nvGrpSpPr>
        <p:grpSpPr>
          <a:xfrm rot="0">
            <a:off x="5511433" y="9743395"/>
            <a:ext cx="537781" cy="410255"/>
            <a:chOff x="0" y="0"/>
            <a:chExt cx="406400" cy="310029"/>
          </a:xfrm>
        </p:grpSpPr>
        <p:sp>
          <p:nvSpPr>
            <p:cNvPr name="Freeform 25" id="2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26" id="2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9971945" y="9719922"/>
            <a:ext cx="537781" cy="410255"/>
            <a:chOff x="0" y="0"/>
            <a:chExt cx="406400" cy="310029"/>
          </a:xfrm>
        </p:grpSpPr>
        <p:sp>
          <p:nvSpPr>
            <p:cNvPr name="Freeform 28" id="2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29" id="2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129912" y="9482382"/>
            <a:ext cx="1028700" cy="682259"/>
          </a:xfrm>
          <a:custGeom>
            <a:avLst/>
            <a:gdLst/>
            <a:ahLst/>
            <a:cxnLst/>
            <a:rect r="r" b="b" t="t" l="l"/>
            <a:pathLst>
              <a:path h="682259" w="1028700">
                <a:moveTo>
                  <a:pt x="0" y="0"/>
                </a:moveTo>
                <a:lnTo>
                  <a:pt x="1028700" y="0"/>
                </a:lnTo>
                <a:lnTo>
                  <a:pt x="1028700" y="682258"/>
                </a:lnTo>
                <a:lnTo>
                  <a:pt x="0" y="682258"/>
                </a:lnTo>
                <a:lnTo>
                  <a:pt x="0" y="0"/>
                </a:lnTo>
                <a:close/>
              </a:path>
            </a:pathLst>
          </a:custGeom>
          <a:blipFill>
            <a:blip r:embed="rId2">
              <a:alphaModFix amt="78000"/>
            </a:blip>
            <a:stretch>
              <a:fillRect l="0" t="-20314" r="0" b="-30464"/>
            </a:stretch>
          </a:blipFill>
          <a:ln cap="sq">
            <a:noFill/>
            <a:prstDash val="solid"/>
            <a:miter/>
          </a:ln>
        </p:spPr>
      </p:sp>
      <p:grpSp>
        <p:nvGrpSpPr>
          <p:cNvPr name="Group 31" id="31"/>
          <p:cNvGrpSpPr/>
          <p:nvPr/>
        </p:nvGrpSpPr>
        <p:grpSpPr>
          <a:xfrm rot="0">
            <a:off x="12662881" y="9696450"/>
            <a:ext cx="537781" cy="410255"/>
            <a:chOff x="0" y="0"/>
            <a:chExt cx="406400" cy="310029"/>
          </a:xfrm>
        </p:grpSpPr>
        <p:sp>
          <p:nvSpPr>
            <p:cNvPr name="Freeform 32" id="32"/>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3" id="33"/>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6123630" y="9600382"/>
            <a:ext cx="1760522" cy="649335"/>
            <a:chOff x="0" y="0"/>
            <a:chExt cx="1026925" cy="378762"/>
          </a:xfrm>
        </p:grpSpPr>
        <p:sp>
          <p:nvSpPr>
            <p:cNvPr name="Freeform 35" id="35"/>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6" id="36"/>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7" id="37"/>
          <p:cNvGrpSpPr/>
          <p:nvPr/>
        </p:nvGrpSpPr>
        <p:grpSpPr>
          <a:xfrm rot="0">
            <a:off x="7853387" y="9700872"/>
            <a:ext cx="537781" cy="410255"/>
            <a:chOff x="0" y="0"/>
            <a:chExt cx="406400" cy="310029"/>
          </a:xfrm>
        </p:grpSpPr>
        <p:sp>
          <p:nvSpPr>
            <p:cNvPr name="Freeform 38" id="3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9" id="3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3286386" y="9581332"/>
            <a:ext cx="1947900" cy="649335"/>
            <a:chOff x="0" y="0"/>
            <a:chExt cx="1136224" cy="378762"/>
          </a:xfrm>
        </p:grpSpPr>
        <p:sp>
          <p:nvSpPr>
            <p:cNvPr name="Freeform 41" id="4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2" id="4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grpSp>
        <p:nvGrpSpPr>
          <p:cNvPr name="Group 43" id="43"/>
          <p:cNvGrpSpPr/>
          <p:nvPr/>
        </p:nvGrpSpPr>
        <p:grpSpPr>
          <a:xfrm rot="0">
            <a:off x="15329537" y="9691347"/>
            <a:ext cx="537781" cy="410255"/>
            <a:chOff x="0" y="0"/>
            <a:chExt cx="406400" cy="310029"/>
          </a:xfrm>
        </p:grpSpPr>
        <p:sp>
          <p:nvSpPr>
            <p:cNvPr name="Freeform 44" id="4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5" id="4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6000667" y="9576910"/>
            <a:ext cx="1947900" cy="649335"/>
            <a:chOff x="0" y="0"/>
            <a:chExt cx="1136224" cy="378762"/>
          </a:xfrm>
        </p:grpSpPr>
        <p:sp>
          <p:nvSpPr>
            <p:cNvPr name="Freeform 47" id="47"/>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8" id="48"/>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Freeform 49" id="49"/>
          <p:cNvSpPr/>
          <p:nvPr/>
        </p:nvSpPr>
        <p:spPr>
          <a:xfrm flipH="false" flipV="false" rot="0">
            <a:off x="2185646" y="1994014"/>
            <a:ext cx="2074018" cy="1166635"/>
          </a:xfrm>
          <a:custGeom>
            <a:avLst/>
            <a:gdLst/>
            <a:ahLst/>
            <a:cxnLst/>
            <a:rect r="r" b="b" t="t" l="l"/>
            <a:pathLst>
              <a:path h="1166635" w="2074018">
                <a:moveTo>
                  <a:pt x="0" y="0"/>
                </a:moveTo>
                <a:lnTo>
                  <a:pt x="2074018" y="0"/>
                </a:lnTo>
                <a:lnTo>
                  <a:pt x="2074018" y="1166635"/>
                </a:lnTo>
                <a:lnTo>
                  <a:pt x="0" y="1166635"/>
                </a:lnTo>
                <a:lnTo>
                  <a:pt x="0" y="0"/>
                </a:lnTo>
                <a:close/>
              </a:path>
            </a:pathLst>
          </a:custGeom>
          <a:blipFill>
            <a:blip r:embed="rId3"/>
            <a:stretch>
              <a:fillRect l="0" t="0" r="0" b="0"/>
            </a:stretch>
          </a:blipFill>
        </p:spPr>
      </p:sp>
      <p:sp>
        <p:nvSpPr>
          <p:cNvPr name="Freeform 50" id="50"/>
          <p:cNvSpPr/>
          <p:nvPr/>
        </p:nvSpPr>
        <p:spPr>
          <a:xfrm flipH="false" flipV="false" rot="0">
            <a:off x="5025425" y="1849525"/>
            <a:ext cx="1956628" cy="1455613"/>
          </a:xfrm>
          <a:custGeom>
            <a:avLst/>
            <a:gdLst/>
            <a:ahLst/>
            <a:cxnLst/>
            <a:rect r="r" b="b" t="t" l="l"/>
            <a:pathLst>
              <a:path h="1455613" w="1956628">
                <a:moveTo>
                  <a:pt x="0" y="0"/>
                </a:moveTo>
                <a:lnTo>
                  <a:pt x="1956628" y="0"/>
                </a:lnTo>
                <a:lnTo>
                  <a:pt x="1956628" y="1455613"/>
                </a:lnTo>
                <a:lnTo>
                  <a:pt x="0" y="1455613"/>
                </a:lnTo>
                <a:lnTo>
                  <a:pt x="0" y="0"/>
                </a:lnTo>
                <a:close/>
              </a:path>
            </a:pathLst>
          </a:custGeom>
          <a:blipFill>
            <a:blip r:embed="rId4"/>
            <a:stretch>
              <a:fillRect l="0" t="-17209" r="0" b="-17209"/>
            </a:stretch>
          </a:blipFill>
        </p:spPr>
      </p:sp>
      <p:sp>
        <p:nvSpPr>
          <p:cNvPr name="Freeform 51" id="51"/>
          <p:cNvSpPr/>
          <p:nvPr/>
        </p:nvSpPr>
        <p:spPr>
          <a:xfrm flipH="false" flipV="false" rot="0">
            <a:off x="7495791" y="1919966"/>
            <a:ext cx="2084136" cy="1314732"/>
          </a:xfrm>
          <a:custGeom>
            <a:avLst/>
            <a:gdLst/>
            <a:ahLst/>
            <a:cxnLst/>
            <a:rect r="r" b="b" t="t" l="l"/>
            <a:pathLst>
              <a:path h="1314732" w="2084136">
                <a:moveTo>
                  <a:pt x="0" y="0"/>
                </a:moveTo>
                <a:lnTo>
                  <a:pt x="2084136" y="0"/>
                </a:lnTo>
                <a:lnTo>
                  <a:pt x="2084136" y="1314731"/>
                </a:lnTo>
                <a:lnTo>
                  <a:pt x="0" y="1314731"/>
                </a:lnTo>
                <a:lnTo>
                  <a:pt x="0" y="0"/>
                </a:lnTo>
                <a:close/>
              </a:path>
            </a:pathLst>
          </a:custGeom>
          <a:blipFill>
            <a:blip r:embed="rId5"/>
            <a:stretch>
              <a:fillRect l="0" t="0" r="-12147" b="0"/>
            </a:stretch>
          </a:blipFill>
        </p:spPr>
      </p:sp>
      <p:sp>
        <p:nvSpPr>
          <p:cNvPr name="Freeform 52" id="52"/>
          <p:cNvSpPr/>
          <p:nvPr/>
        </p:nvSpPr>
        <p:spPr>
          <a:xfrm flipH="false" flipV="false" rot="0">
            <a:off x="9952895" y="1891391"/>
            <a:ext cx="2587756" cy="1455613"/>
          </a:xfrm>
          <a:custGeom>
            <a:avLst/>
            <a:gdLst/>
            <a:ahLst/>
            <a:cxnLst/>
            <a:rect r="r" b="b" t="t" l="l"/>
            <a:pathLst>
              <a:path h="1455613" w="2587756">
                <a:moveTo>
                  <a:pt x="0" y="0"/>
                </a:moveTo>
                <a:lnTo>
                  <a:pt x="2587756" y="0"/>
                </a:lnTo>
                <a:lnTo>
                  <a:pt x="2587756" y="1455612"/>
                </a:lnTo>
                <a:lnTo>
                  <a:pt x="0" y="1455612"/>
                </a:lnTo>
                <a:lnTo>
                  <a:pt x="0" y="0"/>
                </a:lnTo>
                <a:close/>
              </a:path>
            </a:pathLst>
          </a:custGeom>
          <a:blipFill>
            <a:blip r:embed="rId6"/>
            <a:stretch>
              <a:fillRect l="0" t="0" r="0" b="0"/>
            </a:stretch>
          </a:blipFill>
        </p:spPr>
      </p:sp>
      <p:sp>
        <p:nvSpPr>
          <p:cNvPr name="Freeform 53" id="53"/>
          <p:cNvSpPr/>
          <p:nvPr/>
        </p:nvSpPr>
        <p:spPr>
          <a:xfrm flipH="false" flipV="false" rot="0">
            <a:off x="12681931" y="2468121"/>
            <a:ext cx="2474560" cy="340252"/>
          </a:xfrm>
          <a:custGeom>
            <a:avLst/>
            <a:gdLst/>
            <a:ahLst/>
            <a:cxnLst/>
            <a:rect r="r" b="b" t="t" l="l"/>
            <a:pathLst>
              <a:path h="340252" w="2474560">
                <a:moveTo>
                  <a:pt x="0" y="0"/>
                </a:moveTo>
                <a:lnTo>
                  <a:pt x="2474560" y="0"/>
                </a:lnTo>
                <a:lnTo>
                  <a:pt x="2474560" y="340252"/>
                </a:lnTo>
                <a:lnTo>
                  <a:pt x="0" y="340252"/>
                </a:lnTo>
                <a:lnTo>
                  <a:pt x="0" y="0"/>
                </a:lnTo>
                <a:close/>
              </a:path>
            </a:pathLst>
          </a:custGeom>
          <a:blipFill>
            <a:blip r:embed="rId7"/>
            <a:stretch>
              <a:fillRect l="0" t="0" r="0" b="0"/>
            </a:stretch>
          </a:blipFill>
        </p:spPr>
      </p:sp>
      <p:sp>
        <p:nvSpPr>
          <p:cNvPr name="Freeform 54" id="54"/>
          <p:cNvSpPr/>
          <p:nvPr/>
        </p:nvSpPr>
        <p:spPr>
          <a:xfrm flipH="false" flipV="false" rot="0">
            <a:off x="15375566" y="2329906"/>
            <a:ext cx="2203946" cy="510056"/>
          </a:xfrm>
          <a:custGeom>
            <a:avLst/>
            <a:gdLst/>
            <a:ahLst/>
            <a:cxnLst/>
            <a:rect r="r" b="b" t="t" l="l"/>
            <a:pathLst>
              <a:path h="510056" w="2203946">
                <a:moveTo>
                  <a:pt x="0" y="0"/>
                </a:moveTo>
                <a:lnTo>
                  <a:pt x="2203947" y="0"/>
                </a:lnTo>
                <a:lnTo>
                  <a:pt x="2203947" y="510056"/>
                </a:lnTo>
                <a:lnTo>
                  <a:pt x="0" y="510056"/>
                </a:lnTo>
                <a:lnTo>
                  <a:pt x="0" y="0"/>
                </a:lnTo>
                <a:close/>
              </a:path>
            </a:pathLst>
          </a:custGeom>
          <a:blipFill>
            <a:blip r:embed="rId8"/>
            <a:stretch>
              <a:fillRect l="0" t="0" r="0" b="0"/>
            </a:stretch>
          </a:blipFill>
        </p:spPr>
      </p:sp>
      <p:sp>
        <p:nvSpPr>
          <p:cNvPr name="TextBox 55" id="55"/>
          <p:cNvSpPr txBox="true"/>
          <p:nvPr/>
        </p:nvSpPr>
        <p:spPr>
          <a:xfrm rot="0">
            <a:off x="200025" y="527050"/>
            <a:ext cx="9813864" cy="717550"/>
          </a:xfrm>
          <a:prstGeom prst="rect">
            <a:avLst/>
          </a:prstGeom>
        </p:spPr>
        <p:txBody>
          <a:bodyPr anchor="t" rtlCol="false" tIns="0" lIns="0" bIns="0" rIns="0">
            <a:spAutoFit/>
          </a:bodyPr>
          <a:lstStyle/>
          <a:p>
            <a:pPr algn="ctr">
              <a:lnSpc>
                <a:spcPts val="5599"/>
              </a:lnSpc>
              <a:spcBef>
                <a:spcPct val="0"/>
              </a:spcBef>
            </a:pPr>
            <a:r>
              <a:rPr lang="en-US" b="true" sz="3999">
                <a:solidFill>
                  <a:srgbClr val="DFD28A"/>
                </a:solidFill>
                <a:latin typeface="Lastica Bold"/>
                <a:ea typeface="Lastica Bold"/>
                <a:cs typeface="Lastica Bold"/>
                <a:sym typeface="Lastica Bold"/>
              </a:rPr>
              <a:t>competitive landscape</a:t>
            </a:r>
          </a:p>
        </p:txBody>
      </p:sp>
      <p:sp>
        <p:nvSpPr>
          <p:cNvPr name="TextBox 56" id="56"/>
          <p:cNvSpPr txBox="true"/>
          <p:nvPr/>
        </p:nvSpPr>
        <p:spPr>
          <a:xfrm rot="0">
            <a:off x="8562532" y="9710397"/>
            <a:ext cx="1114053" cy="4667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sp>
        <p:nvSpPr>
          <p:cNvPr name="TextBox 57" id="57"/>
          <p:cNvSpPr txBox="true"/>
          <p:nvPr/>
        </p:nvSpPr>
        <p:spPr>
          <a:xfrm rot="0">
            <a:off x="1572143" y="9686925"/>
            <a:ext cx="1650512"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8" id="58"/>
          <p:cNvSpPr txBox="true"/>
          <p:nvPr/>
        </p:nvSpPr>
        <p:spPr>
          <a:xfrm rot="0">
            <a:off x="4189061" y="9686925"/>
            <a:ext cx="1027477" cy="4667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9" id="59"/>
          <p:cNvSpPr txBox="true"/>
          <p:nvPr/>
        </p:nvSpPr>
        <p:spPr>
          <a:xfrm rot="0">
            <a:off x="10848330" y="9663453"/>
            <a:ext cx="1544647" cy="4667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TextBox 60" id="60"/>
          <p:cNvSpPr txBox="true"/>
          <p:nvPr/>
        </p:nvSpPr>
        <p:spPr>
          <a:xfrm rot="0">
            <a:off x="6468314" y="9667875"/>
            <a:ext cx="1027477" cy="4667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sp>
        <p:nvSpPr>
          <p:cNvPr name="TextBox 61" id="61"/>
          <p:cNvSpPr txBox="true"/>
          <p:nvPr/>
        </p:nvSpPr>
        <p:spPr>
          <a:xfrm rot="0">
            <a:off x="13495936" y="9791700"/>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sp>
        <p:nvSpPr>
          <p:cNvPr name="TextBox 62" id="62"/>
          <p:cNvSpPr txBox="true"/>
          <p:nvPr/>
        </p:nvSpPr>
        <p:spPr>
          <a:xfrm rot="0">
            <a:off x="16162592" y="9777753"/>
            <a:ext cx="1544647" cy="238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1753840"/>
            <a:ext cx="7531349" cy="660249"/>
            <a:chOff x="0" y="0"/>
            <a:chExt cx="1983565" cy="173893"/>
          </a:xfrm>
        </p:grpSpPr>
        <p:sp>
          <p:nvSpPr>
            <p:cNvPr name="Freeform 6" id="6"/>
            <p:cNvSpPr/>
            <p:nvPr/>
          </p:nvSpPr>
          <p:spPr>
            <a:xfrm flipH="false" flipV="false" rot="0">
              <a:off x="0" y="0"/>
              <a:ext cx="1983565" cy="173893"/>
            </a:xfrm>
            <a:custGeom>
              <a:avLst/>
              <a:gdLst/>
              <a:ahLst/>
              <a:cxnLst/>
              <a:rect r="r" b="b" t="t" l="l"/>
              <a:pathLst>
                <a:path h="173893" w="1983565">
                  <a:moveTo>
                    <a:pt x="52426" y="0"/>
                  </a:moveTo>
                  <a:lnTo>
                    <a:pt x="1931139" y="0"/>
                  </a:lnTo>
                  <a:cubicBezTo>
                    <a:pt x="1960093" y="0"/>
                    <a:pt x="1983565" y="23472"/>
                    <a:pt x="1983565" y="52426"/>
                  </a:cubicBezTo>
                  <a:lnTo>
                    <a:pt x="1983565" y="121467"/>
                  </a:lnTo>
                  <a:cubicBezTo>
                    <a:pt x="1983565" y="150421"/>
                    <a:pt x="1960093" y="173893"/>
                    <a:pt x="1931139" y="173893"/>
                  </a:cubicBezTo>
                  <a:lnTo>
                    <a:pt x="52426" y="173893"/>
                  </a:lnTo>
                  <a:cubicBezTo>
                    <a:pt x="23472" y="173893"/>
                    <a:pt x="0" y="150421"/>
                    <a:pt x="0" y="121467"/>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7" id="7"/>
            <p:cNvSpPr txBox="true"/>
            <p:nvPr/>
          </p:nvSpPr>
          <p:spPr>
            <a:xfrm>
              <a:off x="0" y="-38100"/>
              <a:ext cx="1983565" cy="21199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9550" y="2629039"/>
            <a:ext cx="14845584" cy="3092992"/>
            <a:chOff x="0" y="0"/>
            <a:chExt cx="4174502" cy="869733"/>
          </a:xfrm>
        </p:grpSpPr>
        <p:sp>
          <p:nvSpPr>
            <p:cNvPr name="Freeform 9" id="9"/>
            <p:cNvSpPr/>
            <p:nvPr/>
          </p:nvSpPr>
          <p:spPr>
            <a:xfrm flipH="false" flipV="false" rot="0">
              <a:off x="0" y="0"/>
              <a:ext cx="4174502" cy="869733"/>
            </a:xfrm>
            <a:custGeom>
              <a:avLst/>
              <a:gdLst/>
              <a:ahLst/>
              <a:cxnLst/>
              <a:rect r="r" b="b" t="t" l="l"/>
              <a:pathLst>
                <a:path h="869733" w="4174502">
                  <a:moveTo>
                    <a:pt x="26596" y="0"/>
                  </a:moveTo>
                  <a:lnTo>
                    <a:pt x="4147905" y="0"/>
                  </a:lnTo>
                  <a:cubicBezTo>
                    <a:pt x="4162594" y="0"/>
                    <a:pt x="4174502" y="11908"/>
                    <a:pt x="4174502" y="26596"/>
                  </a:cubicBezTo>
                  <a:lnTo>
                    <a:pt x="4174502" y="843137"/>
                  </a:lnTo>
                  <a:cubicBezTo>
                    <a:pt x="4174502" y="850191"/>
                    <a:pt x="4171700" y="856956"/>
                    <a:pt x="4166712" y="861944"/>
                  </a:cubicBezTo>
                  <a:cubicBezTo>
                    <a:pt x="4161724" y="866931"/>
                    <a:pt x="4154959" y="869733"/>
                    <a:pt x="4147905" y="869733"/>
                  </a:cubicBezTo>
                  <a:lnTo>
                    <a:pt x="26596" y="869733"/>
                  </a:lnTo>
                  <a:cubicBezTo>
                    <a:pt x="19543" y="869733"/>
                    <a:pt x="12778" y="866931"/>
                    <a:pt x="7790" y="861944"/>
                  </a:cubicBezTo>
                  <a:cubicBezTo>
                    <a:pt x="2802" y="856956"/>
                    <a:pt x="0" y="850191"/>
                    <a:pt x="0" y="843137"/>
                  </a:cubicBezTo>
                  <a:lnTo>
                    <a:pt x="0" y="26596"/>
                  </a:lnTo>
                  <a:cubicBezTo>
                    <a:pt x="0" y="19543"/>
                    <a:pt x="2802" y="12778"/>
                    <a:pt x="7790" y="7790"/>
                  </a:cubicBezTo>
                  <a:cubicBezTo>
                    <a:pt x="12778" y="2802"/>
                    <a:pt x="19543" y="0"/>
                    <a:pt x="26596" y="0"/>
                  </a:cubicBezTo>
                  <a:close/>
                </a:path>
              </a:pathLst>
            </a:custGeom>
            <a:solidFill>
              <a:srgbClr val="FFF4E3"/>
            </a:solidFill>
          </p:spPr>
        </p:sp>
        <p:sp>
          <p:nvSpPr>
            <p:cNvPr name="TextBox 10" id="10"/>
            <p:cNvSpPr txBox="true"/>
            <p:nvPr/>
          </p:nvSpPr>
          <p:spPr>
            <a:xfrm>
              <a:off x="0" y="-38100"/>
              <a:ext cx="4174502" cy="907833"/>
            </a:xfrm>
            <a:prstGeom prst="rect">
              <a:avLst/>
            </a:prstGeom>
          </p:spPr>
          <p:txBody>
            <a:bodyPr anchor="ctr" rtlCol="false" tIns="47581" lIns="47581" bIns="47581" rIns="47581"/>
            <a:lstStyle/>
            <a:p>
              <a:pPr algn="ctr">
                <a:lnSpc>
                  <a:spcPts val="2659"/>
                </a:lnSpc>
              </a:pPr>
            </a:p>
          </p:txBody>
        </p:sp>
      </p:grpSp>
      <p:grpSp>
        <p:nvGrpSpPr>
          <p:cNvPr name="Group 11" id="11"/>
          <p:cNvGrpSpPr/>
          <p:nvPr/>
        </p:nvGrpSpPr>
        <p:grpSpPr>
          <a:xfrm rot="0">
            <a:off x="3094174" y="6611592"/>
            <a:ext cx="14756991" cy="2727671"/>
            <a:chOff x="0" y="0"/>
            <a:chExt cx="4149590" cy="767007"/>
          </a:xfrm>
        </p:grpSpPr>
        <p:sp>
          <p:nvSpPr>
            <p:cNvPr name="Freeform 12" id="12"/>
            <p:cNvSpPr/>
            <p:nvPr/>
          </p:nvSpPr>
          <p:spPr>
            <a:xfrm flipH="false" flipV="false" rot="0">
              <a:off x="0" y="0"/>
              <a:ext cx="4149590" cy="767007"/>
            </a:xfrm>
            <a:custGeom>
              <a:avLst/>
              <a:gdLst/>
              <a:ahLst/>
              <a:cxnLst/>
              <a:rect r="r" b="b" t="t" l="l"/>
              <a:pathLst>
                <a:path h="767007" w="4149590">
                  <a:moveTo>
                    <a:pt x="26756" y="0"/>
                  </a:moveTo>
                  <a:lnTo>
                    <a:pt x="4122834" y="0"/>
                  </a:lnTo>
                  <a:cubicBezTo>
                    <a:pt x="4129930" y="0"/>
                    <a:pt x="4136736" y="2819"/>
                    <a:pt x="4141753" y="7837"/>
                  </a:cubicBezTo>
                  <a:cubicBezTo>
                    <a:pt x="4146771" y="12854"/>
                    <a:pt x="4149590" y="19660"/>
                    <a:pt x="4149590" y="26756"/>
                  </a:cubicBezTo>
                  <a:lnTo>
                    <a:pt x="4149590" y="740251"/>
                  </a:lnTo>
                  <a:cubicBezTo>
                    <a:pt x="4149590" y="747347"/>
                    <a:pt x="4146771" y="754153"/>
                    <a:pt x="4141753" y="759170"/>
                  </a:cubicBezTo>
                  <a:cubicBezTo>
                    <a:pt x="4136736" y="764188"/>
                    <a:pt x="4129930" y="767007"/>
                    <a:pt x="4122834" y="767007"/>
                  </a:cubicBezTo>
                  <a:lnTo>
                    <a:pt x="26756" y="767007"/>
                  </a:lnTo>
                  <a:cubicBezTo>
                    <a:pt x="19660" y="767007"/>
                    <a:pt x="12854" y="764188"/>
                    <a:pt x="7837" y="759170"/>
                  </a:cubicBezTo>
                  <a:cubicBezTo>
                    <a:pt x="2819" y="754153"/>
                    <a:pt x="0" y="747347"/>
                    <a:pt x="0" y="740251"/>
                  </a:cubicBezTo>
                  <a:lnTo>
                    <a:pt x="0" y="26756"/>
                  </a:lnTo>
                  <a:cubicBezTo>
                    <a:pt x="0" y="19660"/>
                    <a:pt x="2819" y="12854"/>
                    <a:pt x="7837" y="7837"/>
                  </a:cubicBezTo>
                  <a:cubicBezTo>
                    <a:pt x="12854" y="2819"/>
                    <a:pt x="19660" y="0"/>
                    <a:pt x="26756" y="0"/>
                  </a:cubicBezTo>
                  <a:close/>
                </a:path>
              </a:pathLst>
            </a:custGeom>
            <a:solidFill>
              <a:srgbClr val="FFF4E3"/>
            </a:solidFill>
          </p:spPr>
        </p:sp>
        <p:sp>
          <p:nvSpPr>
            <p:cNvPr name="TextBox 13" id="13"/>
            <p:cNvSpPr txBox="true"/>
            <p:nvPr/>
          </p:nvSpPr>
          <p:spPr>
            <a:xfrm>
              <a:off x="0" y="-38100"/>
              <a:ext cx="4149590" cy="805107"/>
            </a:xfrm>
            <a:prstGeom prst="rect">
              <a:avLst/>
            </a:prstGeom>
          </p:spPr>
          <p:txBody>
            <a:bodyPr anchor="ctr" rtlCol="false" tIns="47581" lIns="47581" bIns="47581" rIns="47581"/>
            <a:lstStyle/>
            <a:p>
              <a:pPr algn="ctr">
                <a:lnSpc>
                  <a:spcPts val="2659"/>
                </a:lnSpc>
              </a:pPr>
            </a:p>
          </p:txBody>
        </p:sp>
      </p:grpSp>
      <p:sp>
        <p:nvSpPr>
          <p:cNvPr name="Freeform 14" id="14"/>
          <p:cNvSpPr/>
          <p:nvPr/>
        </p:nvSpPr>
        <p:spPr>
          <a:xfrm flipH="false" flipV="false" rot="0">
            <a:off x="352860" y="7027512"/>
            <a:ext cx="2102186" cy="1662638"/>
          </a:xfrm>
          <a:custGeom>
            <a:avLst/>
            <a:gdLst/>
            <a:ahLst/>
            <a:cxnLst/>
            <a:rect r="r" b="b" t="t" l="l"/>
            <a:pathLst>
              <a:path h="1662638" w="2102186">
                <a:moveTo>
                  <a:pt x="0" y="0"/>
                </a:moveTo>
                <a:lnTo>
                  <a:pt x="2102187" y="0"/>
                </a:lnTo>
                <a:lnTo>
                  <a:pt x="2102187" y="1662638"/>
                </a:lnTo>
                <a:lnTo>
                  <a:pt x="0" y="1662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361200" y="2726569"/>
            <a:ext cx="2241356" cy="2241356"/>
          </a:xfrm>
          <a:custGeom>
            <a:avLst/>
            <a:gdLst/>
            <a:ahLst/>
            <a:cxnLst/>
            <a:rect r="r" b="b" t="t" l="l"/>
            <a:pathLst>
              <a:path h="2241356" w="2241356">
                <a:moveTo>
                  <a:pt x="0" y="0"/>
                </a:moveTo>
                <a:lnTo>
                  <a:pt x="2241357" y="0"/>
                </a:lnTo>
                <a:lnTo>
                  <a:pt x="2241357" y="2241357"/>
                </a:lnTo>
                <a:lnTo>
                  <a:pt x="0" y="2241357"/>
                </a:lnTo>
                <a:lnTo>
                  <a:pt x="0" y="0"/>
                </a:lnTo>
                <a:close/>
              </a:path>
            </a:pathLst>
          </a:custGeom>
          <a:blipFill>
            <a:blip r:embed="rId4"/>
            <a:stretch>
              <a:fillRect l="0" t="0" r="0" b="0"/>
            </a:stretch>
          </a:blipFill>
        </p:spPr>
      </p:sp>
      <p:sp>
        <p:nvSpPr>
          <p:cNvPr name="TextBox 16" id="16"/>
          <p:cNvSpPr txBox="true"/>
          <p:nvPr/>
        </p:nvSpPr>
        <p:spPr>
          <a:xfrm rot="0">
            <a:off x="429060" y="420339"/>
            <a:ext cx="15641964" cy="809625"/>
          </a:xfrm>
          <a:prstGeom prst="rect">
            <a:avLst/>
          </a:prstGeom>
        </p:spPr>
        <p:txBody>
          <a:bodyPr anchor="t" rtlCol="false" tIns="0" lIns="0" bIns="0" rIns="0">
            <a:spAutoFit/>
          </a:bodyPr>
          <a:lstStyle/>
          <a:p>
            <a:pPr algn="l">
              <a:lnSpc>
                <a:spcPts val="6299"/>
              </a:lnSpc>
              <a:spcBef>
                <a:spcPct val="0"/>
              </a:spcBef>
            </a:pPr>
            <a:r>
              <a:rPr lang="en-US" b="true" sz="4499">
                <a:solidFill>
                  <a:srgbClr val="DFD28A"/>
                </a:solidFill>
                <a:latin typeface="Lastica Bold"/>
                <a:ea typeface="Lastica Bold"/>
                <a:cs typeface="Lastica Bold"/>
                <a:sym typeface="Lastica Bold"/>
              </a:rPr>
              <a:t>REVIVING SOCIAL MEDIA ENGAGEMENT</a:t>
            </a:r>
          </a:p>
        </p:txBody>
      </p:sp>
      <p:sp>
        <p:nvSpPr>
          <p:cNvPr name="TextBox 17" id="17"/>
          <p:cNvSpPr txBox="true"/>
          <p:nvPr/>
        </p:nvSpPr>
        <p:spPr>
          <a:xfrm rot="0">
            <a:off x="1876166" y="1795992"/>
            <a:ext cx="3105245"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INITIATIVES</a:t>
            </a:r>
          </a:p>
        </p:txBody>
      </p:sp>
      <p:grpSp>
        <p:nvGrpSpPr>
          <p:cNvPr name="Group 18" id="18"/>
          <p:cNvGrpSpPr/>
          <p:nvPr/>
        </p:nvGrpSpPr>
        <p:grpSpPr>
          <a:xfrm rot="0">
            <a:off x="10071208" y="5836331"/>
            <a:ext cx="7531349" cy="660249"/>
            <a:chOff x="0" y="0"/>
            <a:chExt cx="1983565" cy="173893"/>
          </a:xfrm>
        </p:grpSpPr>
        <p:sp>
          <p:nvSpPr>
            <p:cNvPr name="Freeform 19" id="19"/>
            <p:cNvSpPr/>
            <p:nvPr/>
          </p:nvSpPr>
          <p:spPr>
            <a:xfrm flipH="false" flipV="false" rot="0">
              <a:off x="0" y="0"/>
              <a:ext cx="1983565" cy="173893"/>
            </a:xfrm>
            <a:custGeom>
              <a:avLst/>
              <a:gdLst/>
              <a:ahLst/>
              <a:cxnLst/>
              <a:rect r="r" b="b" t="t" l="l"/>
              <a:pathLst>
                <a:path h="173893" w="1983565">
                  <a:moveTo>
                    <a:pt x="52426" y="0"/>
                  </a:moveTo>
                  <a:lnTo>
                    <a:pt x="1931139" y="0"/>
                  </a:lnTo>
                  <a:cubicBezTo>
                    <a:pt x="1960093" y="0"/>
                    <a:pt x="1983565" y="23472"/>
                    <a:pt x="1983565" y="52426"/>
                  </a:cubicBezTo>
                  <a:lnTo>
                    <a:pt x="1983565" y="121467"/>
                  </a:lnTo>
                  <a:cubicBezTo>
                    <a:pt x="1983565" y="150421"/>
                    <a:pt x="1960093" y="173893"/>
                    <a:pt x="1931139" y="173893"/>
                  </a:cubicBezTo>
                  <a:lnTo>
                    <a:pt x="52426" y="173893"/>
                  </a:lnTo>
                  <a:cubicBezTo>
                    <a:pt x="23472" y="173893"/>
                    <a:pt x="0" y="150421"/>
                    <a:pt x="0" y="121467"/>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20" id="20"/>
            <p:cNvSpPr txBox="true"/>
            <p:nvPr/>
          </p:nvSpPr>
          <p:spPr>
            <a:xfrm>
              <a:off x="0" y="-38100"/>
              <a:ext cx="1983565" cy="21199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03023" y="5878483"/>
            <a:ext cx="4652546" cy="528320"/>
          </a:xfrm>
          <a:prstGeom prst="rect">
            <a:avLst/>
          </a:prstGeom>
        </p:spPr>
        <p:txBody>
          <a:bodyPr anchor="t" rtlCol="false" tIns="0" lIns="0" bIns="0" rIns="0">
            <a:spAutoFit/>
          </a:bodyPr>
          <a:lstStyle/>
          <a:p>
            <a:pPr algn="r">
              <a:lnSpc>
                <a:spcPts val="4480"/>
              </a:lnSpc>
            </a:pPr>
            <a:r>
              <a:rPr lang="en-US" sz="3200" b="true">
                <a:solidFill>
                  <a:srgbClr val="EDEAEA"/>
                </a:solidFill>
                <a:latin typeface="Nourd Bold"/>
                <a:ea typeface="Nourd Bold"/>
                <a:cs typeface="Nourd Bold"/>
                <a:sym typeface="Nourd Bold"/>
              </a:rPr>
              <a:t>IMPACT</a:t>
            </a:r>
          </a:p>
        </p:txBody>
      </p:sp>
      <p:sp>
        <p:nvSpPr>
          <p:cNvPr name="TextBox 22" id="22"/>
          <p:cNvSpPr txBox="true"/>
          <p:nvPr/>
        </p:nvSpPr>
        <p:spPr>
          <a:xfrm rot="0">
            <a:off x="380350" y="2642328"/>
            <a:ext cx="14435257" cy="299021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Introduce an annual</a:t>
            </a:r>
            <a:r>
              <a:rPr lang="en-US" b="true" sz="1899">
                <a:solidFill>
                  <a:srgbClr val="643513"/>
                </a:solidFill>
                <a:latin typeface="Canva Sans Bold"/>
                <a:ea typeface="Canva Sans Bold"/>
                <a:cs typeface="Canva Sans Bold"/>
                <a:sym typeface="Canva Sans Bold"/>
              </a:rPr>
              <a:t> “Cruelty-Free Day”</a:t>
            </a:r>
            <a:r>
              <a:rPr lang="en-US" sz="1899">
                <a:solidFill>
                  <a:srgbClr val="643513"/>
                </a:solidFill>
                <a:latin typeface="Canva Sans"/>
                <a:ea typeface="Canva Sans"/>
                <a:cs typeface="Canva Sans"/>
                <a:sym typeface="Canva Sans"/>
              </a:rPr>
              <a:t> where a percentage of sales goes to supporting animal welfare and ethical research initiatives. This reinforces brand integrity and resonates with a younger, ethically driven demographic</a:t>
            </a:r>
          </a:p>
          <a:p>
            <a:pPr algn="l" marL="410209" indent="-205105" lvl="1">
              <a:lnSpc>
                <a:spcPts val="2659"/>
              </a:lnSpc>
              <a:buFont typeface="Arial"/>
              <a:buChar char="•"/>
            </a:pPr>
            <a:r>
              <a:rPr lang="en-US" b="true" sz="1899">
                <a:solidFill>
                  <a:srgbClr val="643513"/>
                </a:solidFill>
                <a:latin typeface="Canva Sans Bold"/>
                <a:ea typeface="Canva Sans Bold"/>
                <a:cs typeface="Canva Sans Bold"/>
                <a:sym typeface="Canva Sans Bold"/>
              </a:rPr>
              <a:t>Influencer Collaborations:</a:t>
            </a:r>
            <a:r>
              <a:rPr lang="en-US" sz="1899">
                <a:solidFill>
                  <a:srgbClr val="643513"/>
                </a:solidFill>
                <a:latin typeface="Canva Sans"/>
                <a:ea typeface="Canva Sans"/>
                <a:cs typeface="Canva Sans"/>
                <a:sym typeface="Canva Sans"/>
              </a:rPr>
              <a:t> Identify</a:t>
            </a:r>
            <a:r>
              <a:rPr lang="en-US" b="true" sz="1899">
                <a:solidFill>
                  <a:srgbClr val="643513"/>
                </a:solidFill>
                <a:latin typeface="Canva Sans Bold"/>
                <a:ea typeface="Canva Sans Bold"/>
                <a:cs typeface="Canva Sans Bold"/>
                <a:sym typeface="Canva Sans Bold"/>
              </a:rPr>
              <a:t> 50-100 influencers</a:t>
            </a:r>
            <a:r>
              <a:rPr lang="en-US" sz="1899">
                <a:solidFill>
                  <a:srgbClr val="643513"/>
                </a:solidFill>
                <a:latin typeface="Canva Sans"/>
                <a:ea typeface="Canva Sans"/>
                <a:cs typeface="Canva Sans"/>
                <a:sym typeface="Canva Sans"/>
              </a:rPr>
              <a:t> with niche audiences aligned with Body Shop values, influencers who regularly post about sustainability, clean beauty advocates, and body positivity to attract young customers.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Target a mix of </a:t>
            </a:r>
            <a:r>
              <a:rPr lang="en-US" b="true" sz="1899">
                <a:solidFill>
                  <a:srgbClr val="643513"/>
                </a:solidFill>
                <a:latin typeface="Canva Sans Bold"/>
                <a:ea typeface="Canva Sans Bold"/>
                <a:cs typeface="Canva Sans Bold"/>
                <a:sym typeface="Canva Sans Bold"/>
              </a:rPr>
              <a:t>nano-influencers</a:t>
            </a:r>
            <a:r>
              <a:rPr lang="en-US" sz="1899">
                <a:solidFill>
                  <a:srgbClr val="643513"/>
                </a:solidFill>
                <a:latin typeface="Canva Sans"/>
                <a:ea typeface="Canva Sans"/>
                <a:cs typeface="Canva Sans"/>
                <a:sym typeface="Canva Sans"/>
              </a:rPr>
              <a:t> (5K-20K followers) and</a:t>
            </a:r>
            <a:r>
              <a:rPr lang="en-US" b="true" sz="1899">
                <a:solidFill>
                  <a:srgbClr val="643513"/>
                </a:solidFill>
                <a:latin typeface="Canva Sans Bold"/>
                <a:ea typeface="Canva Sans Bold"/>
                <a:cs typeface="Canva Sans Bold"/>
                <a:sym typeface="Canva Sans Bold"/>
              </a:rPr>
              <a:t> micro-influencers </a:t>
            </a:r>
            <a:r>
              <a:rPr lang="en-US" sz="1899">
                <a:solidFill>
                  <a:srgbClr val="643513"/>
                </a:solidFill>
                <a:latin typeface="Canva Sans"/>
                <a:ea typeface="Canva Sans"/>
                <a:cs typeface="Canva Sans"/>
                <a:sym typeface="Canva Sans"/>
              </a:rPr>
              <a:t>(20K-100K followers) for higher engagement rates.</a:t>
            </a:r>
          </a:p>
          <a:p>
            <a:pPr algn="l" marL="410209" indent="-205105" lvl="1">
              <a:lnSpc>
                <a:spcPts val="2659"/>
              </a:lnSpc>
              <a:buFont typeface="Arial"/>
              <a:buChar char="•"/>
            </a:pPr>
            <a:r>
              <a:rPr lang="en-US" b="true" sz="1899">
                <a:solidFill>
                  <a:srgbClr val="643513"/>
                </a:solidFill>
                <a:latin typeface="Canva Sans Bold"/>
                <a:ea typeface="Canva Sans Bold"/>
                <a:cs typeface="Canva Sans Bold"/>
                <a:sym typeface="Canva Sans Bold"/>
              </a:rPr>
              <a:t>"How It’s Made" Series: </a:t>
            </a:r>
            <a:r>
              <a:rPr lang="en-US" sz="1899">
                <a:solidFill>
                  <a:srgbClr val="643513"/>
                </a:solidFill>
                <a:latin typeface="Canva Sans"/>
                <a:ea typeface="Canva Sans"/>
                <a:cs typeface="Canva Sans"/>
                <a:sym typeface="Canva Sans"/>
              </a:rPr>
              <a:t>Create engaging videos or interactive digital content highlighting</a:t>
            </a:r>
            <a:r>
              <a:rPr lang="en-US" b="true" sz="1899">
                <a:solidFill>
                  <a:srgbClr val="643513"/>
                </a:solidFill>
                <a:latin typeface="Canva Sans Bold"/>
                <a:ea typeface="Canva Sans Bold"/>
                <a:cs typeface="Canva Sans Bold"/>
                <a:sym typeface="Canva Sans Bold"/>
              </a:rPr>
              <a:t>: Ingredient</a:t>
            </a:r>
            <a:r>
              <a:rPr lang="en-US" sz="1899">
                <a:solidFill>
                  <a:srgbClr val="643513"/>
                </a:solidFill>
                <a:latin typeface="Canva Sans"/>
                <a:ea typeface="Canva Sans"/>
                <a:cs typeface="Canva Sans"/>
                <a:sym typeface="Canva Sans"/>
              </a:rPr>
              <a:t> sourcing (e.g., showing fair trade partnerships), The manufacturing process, emphasizing cruelty-free and sustainable practice and Eco-friendly packaging solutions</a:t>
            </a:r>
          </a:p>
        </p:txBody>
      </p:sp>
      <p:sp>
        <p:nvSpPr>
          <p:cNvPr name="TextBox 23" id="23"/>
          <p:cNvSpPr txBox="true"/>
          <p:nvPr/>
        </p:nvSpPr>
        <p:spPr>
          <a:xfrm rot="0">
            <a:off x="3342781" y="6696605"/>
            <a:ext cx="14259776" cy="2866390"/>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The Cruelty-Free Day campaign will involve an estimated expense of</a:t>
            </a:r>
            <a:r>
              <a:rPr lang="en-US" b="true" sz="1899">
                <a:solidFill>
                  <a:srgbClr val="643513"/>
                </a:solidFill>
                <a:latin typeface="Canva Sans Bold"/>
                <a:ea typeface="Canva Sans Bold"/>
                <a:cs typeface="Canva Sans Bold"/>
                <a:sym typeface="Canva Sans Bold"/>
              </a:rPr>
              <a:t> ₹80L-1.2 Cr</a:t>
            </a:r>
            <a:r>
              <a:rPr lang="en-US" sz="1899">
                <a:solidFill>
                  <a:srgbClr val="643513"/>
                </a:solidFill>
                <a:latin typeface="Canva Sans"/>
                <a:ea typeface="Canva Sans"/>
                <a:cs typeface="Canva Sans"/>
                <a:sym typeface="Canva Sans"/>
              </a:rPr>
              <a:t> assuming</a:t>
            </a:r>
            <a:r>
              <a:rPr lang="en-US" b="true" sz="1899">
                <a:solidFill>
                  <a:srgbClr val="643513"/>
                </a:solidFill>
                <a:latin typeface="Canva Sans Bold"/>
                <a:ea typeface="Canva Sans Bold"/>
                <a:cs typeface="Canva Sans Bold"/>
                <a:sym typeface="Canva Sans Bold"/>
              </a:rPr>
              <a:t> we donate 5-10% </a:t>
            </a:r>
            <a:r>
              <a:rPr lang="en-US" sz="1899">
                <a:solidFill>
                  <a:srgbClr val="643513"/>
                </a:solidFill>
                <a:latin typeface="Canva Sans"/>
                <a:ea typeface="Canva Sans"/>
                <a:cs typeface="Canva Sans"/>
                <a:sym typeface="Canva Sans"/>
              </a:rPr>
              <a:t>of our daily sales for that day.</a:t>
            </a:r>
            <a:r>
              <a:rPr lang="en-US" b="true" sz="1899">
                <a:solidFill>
                  <a:srgbClr val="643513"/>
                </a:solidFill>
                <a:latin typeface="Canva Sans Bold"/>
                <a:ea typeface="Canva Sans Bold"/>
                <a:cs typeface="Canva Sans Bold"/>
                <a:sym typeface="Canva Sans Bold"/>
              </a:rPr>
              <a:t> 10–15% sales boost on the event day </a:t>
            </a:r>
            <a:r>
              <a:rPr lang="en-US" sz="1899">
                <a:solidFill>
                  <a:srgbClr val="643513"/>
                </a:solidFill>
                <a:latin typeface="Canva Sans"/>
                <a:ea typeface="Canva Sans"/>
                <a:cs typeface="Canva Sans"/>
                <a:sym typeface="Canva Sans"/>
              </a:rPr>
              <a:t>is expected along with an enhanced brand image among GenZ. </a:t>
            </a:r>
          </a:p>
          <a:p>
            <a:pPr algn="l" marL="410209" indent="-205105" lvl="1">
              <a:lnSpc>
                <a:spcPts val="2659"/>
              </a:lnSpc>
              <a:buFont typeface="Arial"/>
              <a:buChar char="•"/>
            </a:pPr>
            <a:r>
              <a:rPr lang="en-US" b="true" sz="1899">
                <a:solidFill>
                  <a:srgbClr val="643513"/>
                </a:solidFill>
                <a:latin typeface="Canva Sans Bold"/>
                <a:ea typeface="Canva Sans Bold"/>
                <a:cs typeface="Canva Sans Bold"/>
                <a:sym typeface="Canva Sans Bold"/>
              </a:rPr>
              <a:t>Influencer collaboration</a:t>
            </a:r>
            <a:r>
              <a:rPr lang="en-US" sz="1899">
                <a:solidFill>
                  <a:srgbClr val="643513"/>
                </a:solidFill>
                <a:latin typeface="Canva Sans"/>
                <a:ea typeface="Canva Sans"/>
                <a:cs typeface="Canva Sans"/>
                <a:sym typeface="Canva Sans"/>
              </a:rPr>
              <a:t>s will need an estimated expense of </a:t>
            </a:r>
            <a:r>
              <a:rPr lang="en-US" b="true" sz="1899">
                <a:solidFill>
                  <a:srgbClr val="643513"/>
                </a:solidFill>
                <a:latin typeface="Canva Sans Bold"/>
                <a:ea typeface="Canva Sans Bold"/>
                <a:cs typeface="Canva Sans Bold"/>
                <a:sym typeface="Canva Sans Bold"/>
              </a:rPr>
              <a:t>₹70-80L </a:t>
            </a:r>
            <a:r>
              <a:rPr lang="en-US" sz="1899">
                <a:solidFill>
                  <a:srgbClr val="643513"/>
                </a:solidFill>
                <a:latin typeface="Canva Sans"/>
                <a:ea typeface="Canva Sans"/>
                <a:cs typeface="Canva Sans"/>
                <a:sym typeface="Canva Sans"/>
              </a:rPr>
              <a:t>with an expected</a:t>
            </a:r>
            <a:r>
              <a:rPr lang="en-US" b="true" sz="1899">
                <a:solidFill>
                  <a:srgbClr val="643513"/>
                </a:solidFill>
                <a:latin typeface="Canva Sans Bold"/>
                <a:ea typeface="Canva Sans Bold"/>
                <a:cs typeface="Canva Sans Bold"/>
                <a:sym typeface="Canva Sans Bold"/>
              </a:rPr>
              <a:t> increase in customers count by 2-3 lakh</a:t>
            </a:r>
            <a:r>
              <a:rPr lang="en-US" sz="1899">
                <a:solidFill>
                  <a:srgbClr val="643513"/>
                </a:solidFill>
                <a:latin typeface="Canva Sans"/>
                <a:ea typeface="Canva Sans"/>
                <a:cs typeface="Canva Sans"/>
                <a:sym typeface="Canva Sans"/>
              </a:rPr>
              <a:t>. Revenues will directly be boosted</a:t>
            </a:r>
            <a:r>
              <a:rPr lang="en-US" b="true" sz="1899">
                <a:solidFill>
                  <a:srgbClr val="643513"/>
                </a:solidFill>
                <a:latin typeface="Canva Sans Bold"/>
                <a:ea typeface="Canva Sans Bold"/>
                <a:cs typeface="Canva Sans Bold"/>
                <a:sym typeface="Canva Sans Bold"/>
              </a:rPr>
              <a:t>  by ₹10-15 Cr.</a:t>
            </a:r>
          </a:p>
          <a:p>
            <a:pPr algn="l" marL="410209" indent="-205105" lvl="1">
              <a:lnSpc>
                <a:spcPts val="2659"/>
              </a:lnSpc>
              <a:buFont typeface="Arial"/>
              <a:buChar char="•"/>
            </a:pPr>
            <a:r>
              <a:rPr lang="en-US" b="true" sz="1899">
                <a:solidFill>
                  <a:srgbClr val="643513"/>
                </a:solidFill>
                <a:latin typeface="Canva Sans Bold"/>
                <a:ea typeface="Canva Sans Bold"/>
                <a:cs typeface="Canva Sans Bold"/>
                <a:sym typeface="Canva Sans Bold"/>
              </a:rPr>
              <a:t>The How It’s Made Series </a:t>
            </a:r>
            <a:r>
              <a:rPr lang="en-US" sz="1899">
                <a:solidFill>
                  <a:srgbClr val="643513"/>
                </a:solidFill>
                <a:latin typeface="Canva Sans"/>
                <a:ea typeface="Canva Sans"/>
                <a:cs typeface="Canva Sans"/>
                <a:sym typeface="Canva Sans"/>
              </a:rPr>
              <a:t>will incur an expense of </a:t>
            </a:r>
            <a:r>
              <a:rPr lang="en-US" b="true" sz="1899">
                <a:solidFill>
                  <a:srgbClr val="643513"/>
                </a:solidFill>
                <a:latin typeface="Canva Sans Bold"/>
                <a:ea typeface="Canva Sans Bold"/>
                <a:cs typeface="Canva Sans Bold"/>
                <a:sym typeface="Canva Sans Bold"/>
              </a:rPr>
              <a:t>₹30-35 lakh</a:t>
            </a:r>
            <a:r>
              <a:rPr lang="en-US" sz="1899">
                <a:solidFill>
                  <a:srgbClr val="643513"/>
                </a:solidFill>
                <a:latin typeface="Canva Sans"/>
                <a:ea typeface="Canva Sans"/>
                <a:cs typeface="Canva Sans"/>
                <a:sym typeface="Canva Sans"/>
              </a:rPr>
              <a:t>. The direct impact of this will be </a:t>
            </a:r>
            <a:r>
              <a:rPr lang="en-US" b="true" sz="1899">
                <a:solidFill>
                  <a:srgbClr val="643513"/>
                </a:solidFill>
                <a:latin typeface="Canva Sans Bold"/>
                <a:ea typeface="Canva Sans Bold"/>
                <a:cs typeface="Canva Sans Bold"/>
                <a:sym typeface="Canva Sans Bold"/>
              </a:rPr>
              <a:t>10–15% retention </a:t>
            </a:r>
            <a:r>
              <a:rPr lang="en-US" sz="1899">
                <a:solidFill>
                  <a:srgbClr val="643513"/>
                </a:solidFill>
                <a:latin typeface="Canva Sans"/>
                <a:ea typeface="Canva Sans"/>
                <a:cs typeface="Canva Sans"/>
                <a:sym typeface="Canva Sans"/>
              </a:rPr>
              <a:t>improvement, </a:t>
            </a:r>
            <a:r>
              <a:rPr lang="en-US" b="true" sz="1899">
                <a:solidFill>
                  <a:srgbClr val="643513"/>
                </a:solidFill>
                <a:latin typeface="Canva Sans Bold"/>
                <a:ea typeface="Canva Sans Bold"/>
                <a:cs typeface="Canva Sans Bold"/>
                <a:sym typeface="Canva Sans Bold"/>
              </a:rPr>
              <a:t>₹5–8 crore revenue </a:t>
            </a:r>
            <a:r>
              <a:rPr lang="en-US" sz="1899">
                <a:solidFill>
                  <a:srgbClr val="643513"/>
                </a:solidFill>
                <a:latin typeface="Canva Sans"/>
                <a:ea typeface="Canva Sans"/>
                <a:cs typeface="Canva Sans"/>
                <a:sym typeface="Canva Sans"/>
              </a:rPr>
              <a:t>boost.</a:t>
            </a:r>
          </a:p>
          <a:p>
            <a:pPr algn="l">
              <a:lnSpc>
                <a:spcPts val="1679"/>
              </a:lnSpc>
            </a:pPr>
            <a:r>
              <a:rPr lang="en-US" sz="1200">
                <a:solidFill>
                  <a:srgbClr val="9F9060"/>
                </a:solidFill>
                <a:latin typeface="Canva Sans"/>
                <a:ea typeface="Canva Sans"/>
                <a:cs typeface="Canva Sans"/>
                <a:sym typeface="Canva Sans"/>
              </a:rPr>
              <a:t>     </a:t>
            </a:r>
            <a:r>
              <a:rPr lang="en-US" sz="1200" b="true">
                <a:solidFill>
                  <a:srgbClr val="9F9060"/>
                </a:solidFill>
                <a:latin typeface="Canva Sans Bold"/>
                <a:ea typeface="Canva Sans Bold"/>
                <a:cs typeface="Canva Sans Bold"/>
                <a:sym typeface="Canva Sans Bold"/>
              </a:rPr>
              <a:t> *</a:t>
            </a:r>
            <a:r>
              <a:rPr lang="en-US" sz="1200" i="true" b="true">
                <a:solidFill>
                  <a:srgbClr val="9F9060"/>
                </a:solidFill>
                <a:latin typeface="Canva Sans Bold Italics"/>
                <a:ea typeface="Canva Sans Bold Italics"/>
                <a:cs typeface="Canva Sans Bold Italics"/>
                <a:sym typeface="Canva Sans Bold Italics"/>
              </a:rPr>
              <a:t>refer Appendix 1.1</a:t>
            </a:r>
          </a:p>
          <a:p>
            <a:pPr algn="l">
              <a:lnSpc>
                <a:spcPts val="2659"/>
              </a:lnSpc>
            </a:pPr>
          </a:p>
        </p:txBody>
      </p:sp>
      <p:grpSp>
        <p:nvGrpSpPr>
          <p:cNvPr name="Group 24" id="24"/>
          <p:cNvGrpSpPr/>
          <p:nvPr/>
        </p:nvGrpSpPr>
        <p:grpSpPr>
          <a:xfrm rot="0">
            <a:off x="-167008" y="9482382"/>
            <a:ext cx="18622015" cy="2200743"/>
            <a:chOff x="0" y="0"/>
            <a:chExt cx="24829354" cy="2934323"/>
          </a:xfrm>
        </p:grpSpPr>
        <p:grpSp>
          <p:nvGrpSpPr>
            <p:cNvPr name="Group 25" id="25"/>
            <p:cNvGrpSpPr/>
            <p:nvPr/>
          </p:nvGrpSpPr>
          <p:grpSpPr>
            <a:xfrm rot="0">
              <a:off x="0" y="0"/>
              <a:ext cx="24829354" cy="2934323"/>
              <a:chOff x="0" y="0"/>
              <a:chExt cx="4904564" cy="579619"/>
            </a:xfrm>
          </p:grpSpPr>
          <p:sp>
            <p:nvSpPr>
              <p:cNvPr name="Freeform 26" id="26"/>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7" id="27"/>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4519550" y="316721"/>
              <a:ext cx="717041" cy="547007"/>
              <a:chOff x="0" y="0"/>
              <a:chExt cx="406400" cy="310029"/>
            </a:xfrm>
          </p:grpSpPr>
          <p:sp>
            <p:nvSpPr>
              <p:cNvPr name="Freeform 29" id="2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30" id="3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2148492" y="157334"/>
              <a:ext cx="2371058" cy="865780"/>
              <a:chOff x="0" y="0"/>
              <a:chExt cx="976854" cy="356694"/>
            </a:xfrm>
          </p:grpSpPr>
          <p:sp>
            <p:nvSpPr>
              <p:cNvPr name="Freeform 32" id="32"/>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33" id="33"/>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34" id="34"/>
            <p:cNvGrpSpPr/>
            <p:nvPr/>
          </p:nvGrpSpPr>
          <p:grpSpPr>
            <a:xfrm rot="0">
              <a:off x="5211191" y="131934"/>
              <a:ext cx="2347363" cy="865780"/>
              <a:chOff x="0" y="0"/>
              <a:chExt cx="1026925" cy="378762"/>
            </a:xfrm>
          </p:grpSpPr>
          <p:sp>
            <p:nvSpPr>
              <p:cNvPr name="Freeform 35" id="35"/>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6" id="36"/>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7" id="37"/>
            <p:cNvGrpSpPr/>
            <p:nvPr/>
          </p:nvGrpSpPr>
          <p:grpSpPr>
            <a:xfrm rot="0">
              <a:off x="11405950" y="157334"/>
              <a:ext cx="2112654" cy="865780"/>
              <a:chOff x="0" y="0"/>
              <a:chExt cx="1023024" cy="419242"/>
            </a:xfrm>
          </p:grpSpPr>
          <p:sp>
            <p:nvSpPr>
              <p:cNvPr name="Freeform 38" id="38"/>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39" id="39"/>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40" id="40"/>
            <p:cNvGrpSpPr/>
            <p:nvPr/>
          </p:nvGrpSpPr>
          <p:grpSpPr>
            <a:xfrm rot="0">
              <a:off x="14407717" y="157334"/>
              <a:ext cx="2597200" cy="865780"/>
              <a:chOff x="0" y="0"/>
              <a:chExt cx="1136224" cy="378762"/>
            </a:xfrm>
          </p:grpSpPr>
          <p:sp>
            <p:nvSpPr>
              <p:cNvPr name="Freeform 41" id="41"/>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42" id="42"/>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43" id="43"/>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44" id="44"/>
            <p:cNvGrpSpPr/>
            <p:nvPr/>
          </p:nvGrpSpPr>
          <p:grpSpPr>
            <a:xfrm rot="0">
              <a:off x="7571255" y="348017"/>
              <a:ext cx="717041" cy="547007"/>
              <a:chOff x="0" y="0"/>
              <a:chExt cx="406400" cy="310029"/>
            </a:xfrm>
          </p:grpSpPr>
          <p:sp>
            <p:nvSpPr>
              <p:cNvPr name="Freeform 45" id="4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6" id="4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13518604" y="316721"/>
              <a:ext cx="717041" cy="547007"/>
              <a:chOff x="0" y="0"/>
              <a:chExt cx="406400" cy="310029"/>
            </a:xfrm>
          </p:grpSpPr>
          <p:sp>
            <p:nvSpPr>
              <p:cNvPr name="Freeform 48" id="48"/>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9" id="49"/>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51" id="51"/>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52" id="52"/>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53" id="53"/>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5">
                <a:alphaModFix amt="78000"/>
              </a:blip>
              <a:stretch>
                <a:fillRect l="0" t="-20314" r="0" b="-30464"/>
              </a:stretch>
            </a:blipFill>
            <a:ln cap="sq">
              <a:noFill/>
              <a:prstDash val="solid"/>
              <a:miter/>
            </a:ln>
          </p:spPr>
        </p:sp>
        <p:grpSp>
          <p:nvGrpSpPr>
            <p:cNvPr name="Group 54" id="54"/>
            <p:cNvGrpSpPr/>
            <p:nvPr/>
          </p:nvGrpSpPr>
          <p:grpSpPr>
            <a:xfrm rot="0">
              <a:off x="17106518" y="285425"/>
              <a:ext cx="717041" cy="547007"/>
              <a:chOff x="0" y="0"/>
              <a:chExt cx="406400" cy="310029"/>
            </a:xfrm>
          </p:grpSpPr>
          <p:sp>
            <p:nvSpPr>
              <p:cNvPr name="Freeform 55" id="55"/>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6" id="56"/>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8387516" y="157334"/>
              <a:ext cx="2347363" cy="865780"/>
              <a:chOff x="0" y="0"/>
              <a:chExt cx="1026925" cy="378762"/>
            </a:xfrm>
          </p:grpSpPr>
          <p:sp>
            <p:nvSpPr>
              <p:cNvPr name="Freeform 58" id="58"/>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9" id="59"/>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60" id="60"/>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61" id="61"/>
            <p:cNvGrpSpPr/>
            <p:nvPr/>
          </p:nvGrpSpPr>
          <p:grpSpPr>
            <a:xfrm rot="0">
              <a:off x="10693859" y="291321"/>
              <a:ext cx="717041" cy="547007"/>
              <a:chOff x="0" y="0"/>
              <a:chExt cx="406400" cy="310029"/>
            </a:xfrm>
          </p:grpSpPr>
          <p:sp>
            <p:nvSpPr>
              <p:cNvPr name="Freeform 62" id="62"/>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3" id="63"/>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7937859" y="131934"/>
              <a:ext cx="2597200" cy="865780"/>
              <a:chOff x="0" y="0"/>
              <a:chExt cx="1136224" cy="378762"/>
            </a:xfrm>
          </p:grpSpPr>
          <p:sp>
            <p:nvSpPr>
              <p:cNvPr name="Freeform 65" id="65"/>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6" id="66"/>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7" id="67"/>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68" id="68"/>
            <p:cNvGrpSpPr/>
            <p:nvPr/>
          </p:nvGrpSpPr>
          <p:grpSpPr>
            <a:xfrm rot="0">
              <a:off x="20662059" y="278621"/>
              <a:ext cx="717041" cy="547007"/>
              <a:chOff x="0" y="0"/>
              <a:chExt cx="406400" cy="310029"/>
            </a:xfrm>
          </p:grpSpPr>
          <p:sp>
            <p:nvSpPr>
              <p:cNvPr name="Freeform 69" id="69"/>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70" id="70"/>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71" id="71"/>
            <p:cNvGrpSpPr/>
            <p:nvPr/>
          </p:nvGrpSpPr>
          <p:grpSpPr>
            <a:xfrm rot="0">
              <a:off x="21556900" y="126038"/>
              <a:ext cx="2597200" cy="865780"/>
              <a:chOff x="0" y="0"/>
              <a:chExt cx="1136224" cy="378762"/>
            </a:xfrm>
          </p:grpSpPr>
          <p:sp>
            <p:nvSpPr>
              <p:cNvPr name="Freeform 72" id="72"/>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73" id="73"/>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74" id="74"/>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AEA"/>
        </a:solidFill>
      </p:bgPr>
    </p:bg>
    <p:spTree>
      <p:nvGrpSpPr>
        <p:cNvPr id="1" name=""/>
        <p:cNvGrpSpPr/>
        <p:nvPr/>
      </p:nvGrpSpPr>
      <p:grpSpPr>
        <a:xfrm>
          <a:off x="0" y="0"/>
          <a:ext cx="0" cy="0"/>
          <a:chOff x="0" y="0"/>
          <a:chExt cx="0" cy="0"/>
        </a:xfrm>
      </p:grpSpPr>
      <p:grpSp>
        <p:nvGrpSpPr>
          <p:cNvPr name="Group 2" id="2"/>
          <p:cNvGrpSpPr/>
          <p:nvPr/>
        </p:nvGrpSpPr>
        <p:grpSpPr>
          <a:xfrm rot="0">
            <a:off x="0" y="-679684"/>
            <a:ext cx="18622015" cy="2200743"/>
            <a:chOff x="0" y="0"/>
            <a:chExt cx="4904564" cy="579619"/>
          </a:xfrm>
        </p:grpSpPr>
        <p:sp>
          <p:nvSpPr>
            <p:cNvPr name="Freeform 3" id="3"/>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4" id="4"/>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1616" y="1624643"/>
            <a:ext cx="7531349" cy="714902"/>
            <a:chOff x="0" y="0"/>
            <a:chExt cx="1983565" cy="188287"/>
          </a:xfrm>
        </p:grpSpPr>
        <p:sp>
          <p:nvSpPr>
            <p:cNvPr name="Freeform 6" id="6"/>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7" id="7"/>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002988" y="5230336"/>
            <a:ext cx="7531349" cy="714902"/>
            <a:chOff x="0" y="0"/>
            <a:chExt cx="1983565" cy="188287"/>
          </a:xfrm>
        </p:grpSpPr>
        <p:sp>
          <p:nvSpPr>
            <p:cNvPr name="Freeform 9" id="9"/>
            <p:cNvSpPr/>
            <p:nvPr/>
          </p:nvSpPr>
          <p:spPr>
            <a:xfrm flipH="false" flipV="false" rot="0">
              <a:off x="0" y="0"/>
              <a:ext cx="1983565" cy="188287"/>
            </a:xfrm>
            <a:custGeom>
              <a:avLst/>
              <a:gdLst/>
              <a:ahLst/>
              <a:cxnLst/>
              <a:rect r="r" b="b" t="t" l="l"/>
              <a:pathLst>
                <a:path h="188287" w="1983565">
                  <a:moveTo>
                    <a:pt x="52426" y="0"/>
                  </a:moveTo>
                  <a:lnTo>
                    <a:pt x="1931139" y="0"/>
                  </a:lnTo>
                  <a:cubicBezTo>
                    <a:pt x="1960093" y="0"/>
                    <a:pt x="1983565" y="23472"/>
                    <a:pt x="1983565" y="52426"/>
                  </a:cubicBezTo>
                  <a:lnTo>
                    <a:pt x="1983565" y="135861"/>
                  </a:lnTo>
                  <a:cubicBezTo>
                    <a:pt x="1983565" y="164815"/>
                    <a:pt x="1960093" y="188287"/>
                    <a:pt x="1931139" y="188287"/>
                  </a:cubicBezTo>
                  <a:lnTo>
                    <a:pt x="52426" y="188287"/>
                  </a:lnTo>
                  <a:cubicBezTo>
                    <a:pt x="23472" y="188287"/>
                    <a:pt x="0" y="164815"/>
                    <a:pt x="0" y="135861"/>
                  </a:cubicBezTo>
                  <a:lnTo>
                    <a:pt x="0" y="52426"/>
                  </a:lnTo>
                  <a:cubicBezTo>
                    <a:pt x="0" y="23472"/>
                    <a:pt x="23472" y="0"/>
                    <a:pt x="52426" y="0"/>
                  </a:cubicBezTo>
                  <a:close/>
                </a:path>
              </a:pathLst>
            </a:custGeom>
            <a:gradFill rotWithShape="true">
              <a:gsLst>
                <a:gs pos="0">
                  <a:srgbClr val="0097B2">
                    <a:alpha val="100000"/>
                  </a:srgbClr>
                </a:gs>
                <a:gs pos="100000">
                  <a:srgbClr val="7ED957">
                    <a:alpha val="100000"/>
                  </a:srgbClr>
                </a:gs>
              </a:gsLst>
              <a:lin ang="0"/>
            </a:gradFill>
          </p:spPr>
        </p:sp>
        <p:sp>
          <p:nvSpPr>
            <p:cNvPr name="TextBox 10" id="10"/>
            <p:cNvSpPr txBox="true"/>
            <p:nvPr/>
          </p:nvSpPr>
          <p:spPr>
            <a:xfrm>
              <a:off x="0" y="-38100"/>
              <a:ext cx="1983565" cy="22638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83712" y="2444321"/>
            <a:ext cx="14020642" cy="2565009"/>
            <a:chOff x="0" y="0"/>
            <a:chExt cx="3942532" cy="721267"/>
          </a:xfrm>
        </p:grpSpPr>
        <p:sp>
          <p:nvSpPr>
            <p:cNvPr name="Freeform 12" id="12"/>
            <p:cNvSpPr/>
            <p:nvPr/>
          </p:nvSpPr>
          <p:spPr>
            <a:xfrm flipH="false" flipV="false" rot="0">
              <a:off x="0" y="0"/>
              <a:ext cx="3942533" cy="721267"/>
            </a:xfrm>
            <a:custGeom>
              <a:avLst/>
              <a:gdLst/>
              <a:ahLst/>
              <a:cxnLst/>
              <a:rect r="r" b="b" t="t" l="l"/>
              <a:pathLst>
                <a:path h="721267" w="3942533">
                  <a:moveTo>
                    <a:pt x="28161" y="0"/>
                  </a:moveTo>
                  <a:lnTo>
                    <a:pt x="3914372" y="0"/>
                  </a:lnTo>
                  <a:cubicBezTo>
                    <a:pt x="3921840" y="0"/>
                    <a:pt x="3929003" y="2967"/>
                    <a:pt x="3934284" y="8248"/>
                  </a:cubicBezTo>
                  <a:cubicBezTo>
                    <a:pt x="3939566" y="13529"/>
                    <a:pt x="3942533" y="20692"/>
                    <a:pt x="3942533" y="28161"/>
                  </a:cubicBezTo>
                  <a:lnTo>
                    <a:pt x="3942533" y="693106"/>
                  </a:lnTo>
                  <a:cubicBezTo>
                    <a:pt x="3942533" y="708659"/>
                    <a:pt x="3929924" y="721267"/>
                    <a:pt x="3914372" y="721267"/>
                  </a:cubicBezTo>
                  <a:lnTo>
                    <a:pt x="28161" y="721267"/>
                  </a:lnTo>
                  <a:cubicBezTo>
                    <a:pt x="12608" y="721267"/>
                    <a:pt x="0" y="708659"/>
                    <a:pt x="0" y="693106"/>
                  </a:cubicBezTo>
                  <a:lnTo>
                    <a:pt x="0" y="28161"/>
                  </a:lnTo>
                  <a:cubicBezTo>
                    <a:pt x="0" y="12608"/>
                    <a:pt x="12608" y="0"/>
                    <a:pt x="28161" y="0"/>
                  </a:cubicBezTo>
                  <a:close/>
                </a:path>
              </a:pathLst>
            </a:custGeom>
            <a:solidFill>
              <a:srgbClr val="FFF4E3"/>
            </a:solidFill>
          </p:spPr>
        </p:sp>
        <p:sp>
          <p:nvSpPr>
            <p:cNvPr name="TextBox 13" id="13"/>
            <p:cNvSpPr txBox="true"/>
            <p:nvPr/>
          </p:nvSpPr>
          <p:spPr>
            <a:xfrm>
              <a:off x="0" y="-38100"/>
              <a:ext cx="3942532" cy="759367"/>
            </a:xfrm>
            <a:prstGeom prst="rect">
              <a:avLst/>
            </a:prstGeom>
          </p:spPr>
          <p:txBody>
            <a:bodyPr anchor="ctr" rtlCol="false" tIns="47581" lIns="47581" bIns="47581" rIns="47581"/>
            <a:lstStyle/>
            <a:p>
              <a:pPr algn="ctr">
                <a:lnSpc>
                  <a:spcPts val="2659"/>
                </a:lnSpc>
              </a:pPr>
            </a:p>
          </p:txBody>
        </p:sp>
      </p:grpSp>
      <p:grpSp>
        <p:nvGrpSpPr>
          <p:cNvPr name="Group 14" id="14"/>
          <p:cNvGrpSpPr/>
          <p:nvPr/>
        </p:nvGrpSpPr>
        <p:grpSpPr>
          <a:xfrm rot="0">
            <a:off x="4677635" y="6097638"/>
            <a:ext cx="13002878" cy="2972719"/>
            <a:chOff x="0" y="0"/>
            <a:chExt cx="3656342" cy="835913"/>
          </a:xfrm>
        </p:grpSpPr>
        <p:sp>
          <p:nvSpPr>
            <p:cNvPr name="Freeform 15" id="15"/>
            <p:cNvSpPr/>
            <p:nvPr/>
          </p:nvSpPr>
          <p:spPr>
            <a:xfrm flipH="false" flipV="false" rot="0">
              <a:off x="0" y="0"/>
              <a:ext cx="3656342" cy="835913"/>
            </a:xfrm>
            <a:custGeom>
              <a:avLst/>
              <a:gdLst/>
              <a:ahLst/>
              <a:cxnLst/>
              <a:rect r="r" b="b" t="t" l="l"/>
              <a:pathLst>
                <a:path h="835913" w="3656342">
                  <a:moveTo>
                    <a:pt x="30365" y="0"/>
                  </a:moveTo>
                  <a:lnTo>
                    <a:pt x="3625977" y="0"/>
                  </a:lnTo>
                  <a:cubicBezTo>
                    <a:pt x="3642747" y="0"/>
                    <a:pt x="3656342" y="13595"/>
                    <a:pt x="3656342" y="30365"/>
                  </a:cubicBezTo>
                  <a:lnTo>
                    <a:pt x="3656342" y="805548"/>
                  </a:lnTo>
                  <a:cubicBezTo>
                    <a:pt x="3656342" y="822318"/>
                    <a:pt x="3642747" y="835913"/>
                    <a:pt x="3625977" y="835913"/>
                  </a:cubicBezTo>
                  <a:lnTo>
                    <a:pt x="30365" y="835913"/>
                  </a:lnTo>
                  <a:cubicBezTo>
                    <a:pt x="13595" y="835913"/>
                    <a:pt x="0" y="822318"/>
                    <a:pt x="0" y="805548"/>
                  </a:cubicBezTo>
                  <a:lnTo>
                    <a:pt x="0" y="30365"/>
                  </a:lnTo>
                  <a:cubicBezTo>
                    <a:pt x="0" y="13595"/>
                    <a:pt x="13595" y="0"/>
                    <a:pt x="30365" y="0"/>
                  </a:cubicBezTo>
                  <a:close/>
                </a:path>
              </a:pathLst>
            </a:custGeom>
            <a:solidFill>
              <a:srgbClr val="FFF4E3"/>
            </a:solidFill>
          </p:spPr>
        </p:sp>
        <p:sp>
          <p:nvSpPr>
            <p:cNvPr name="TextBox 16" id="16"/>
            <p:cNvSpPr txBox="true"/>
            <p:nvPr/>
          </p:nvSpPr>
          <p:spPr>
            <a:xfrm>
              <a:off x="0" y="-38100"/>
              <a:ext cx="3656342" cy="874013"/>
            </a:xfrm>
            <a:prstGeom prst="rect">
              <a:avLst/>
            </a:prstGeom>
          </p:spPr>
          <p:txBody>
            <a:bodyPr anchor="ctr" rtlCol="false" tIns="47581" lIns="47581" bIns="47581" rIns="47581"/>
            <a:lstStyle/>
            <a:p>
              <a:pPr algn="ctr">
                <a:lnSpc>
                  <a:spcPts val="2659"/>
                </a:lnSpc>
              </a:pPr>
            </a:p>
          </p:txBody>
        </p:sp>
      </p:grpSp>
      <p:sp>
        <p:nvSpPr>
          <p:cNvPr name="Freeform 17" id="17"/>
          <p:cNvSpPr/>
          <p:nvPr/>
        </p:nvSpPr>
        <p:spPr>
          <a:xfrm flipH="false" flipV="false" rot="0">
            <a:off x="794265" y="5347439"/>
            <a:ext cx="3419109" cy="3502289"/>
          </a:xfrm>
          <a:custGeom>
            <a:avLst/>
            <a:gdLst/>
            <a:ahLst/>
            <a:cxnLst/>
            <a:rect r="r" b="b" t="t" l="l"/>
            <a:pathLst>
              <a:path h="3502289" w="3419109">
                <a:moveTo>
                  <a:pt x="0" y="0"/>
                </a:moveTo>
                <a:lnTo>
                  <a:pt x="3419109" y="0"/>
                </a:lnTo>
                <a:lnTo>
                  <a:pt x="3419109" y="3502289"/>
                </a:lnTo>
                <a:lnTo>
                  <a:pt x="0" y="3502289"/>
                </a:lnTo>
                <a:lnTo>
                  <a:pt x="0" y="0"/>
                </a:lnTo>
                <a:close/>
              </a:path>
            </a:pathLst>
          </a:custGeom>
          <a:blipFill>
            <a:blip r:embed="rId2"/>
            <a:stretch>
              <a:fillRect l="0" t="0" r="0" b="0"/>
            </a:stretch>
          </a:blipFill>
        </p:spPr>
      </p:sp>
      <p:sp>
        <p:nvSpPr>
          <p:cNvPr name="Freeform 18" id="18"/>
          <p:cNvSpPr/>
          <p:nvPr/>
        </p:nvSpPr>
        <p:spPr>
          <a:xfrm flipH="false" flipV="false" rot="0">
            <a:off x="14731518" y="1723382"/>
            <a:ext cx="2802819" cy="3240253"/>
          </a:xfrm>
          <a:custGeom>
            <a:avLst/>
            <a:gdLst/>
            <a:ahLst/>
            <a:cxnLst/>
            <a:rect r="r" b="b" t="t" l="l"/>
            <a:pathLst>
              <a:path h="3240253" w="2802819">
                <a:moveTo>
                  <a:pt x="0" y="0"/>
                </a:moveTo>
                <a:lnTo>
                  <a:pt x="2802819" y="0"/>
                </a:lnTo>
                <a:lnTo>
                  <a:pt x="2802819" y="3240254"/>
                </a:lnTo>
                <a:lnTo>
                  <a:pt x="0" y="3240254"/>
                </a:lnTo>
                <a:lnTo>
                  <a:pt x="0" y="0"/>
                </a:lnTo>
                <a:close/>
              </a:path>
            </a:pathLst>
          </a:custGeom>
          <a:blipFill>
            <a:blip r:embed="rId3"/>
            <a:stretch>
              <a:fillRect l="0" t="0" r="0" b="0"/>
            </a:stretch>
          </a:blipFill>
        </p:spPr>
      </p:sp>
      <p:grpSp>
        <p:nvGrpSpPr>
          <p:cNvPr name="Group 19" id="19"/>
          <p:cNvGrpSpPr/>
          <p:nvPr/>
        </p:nvGrpSpPr>
        <p:grpSpPr>
          <a:xfrm rot="0">
            <a:off x="-167008" y="9482382"/>
            <a:ext cx="18622015" cy="2200743"/>
            <a:chOff x="0" y="0"/>
            <a:chExt cx="24829354" cy="2934323"/>
          </a:xfrm>
        </p:grpSpPr>
        <p:grpSp>
          <p:nvGrpSpPr>
            <p:cNvPr name="Group 20" id="20"/>
            <p:cNvGrpSpPr/>
            <p:nvPr/>
          </p:nvGrpSpPr>
          <p:grpSpPr>
            <a:xfrm rot="0">
              <a:off x="0" y="0"/>
              <a:ext cx="24829354" cy="2934323"/>
              <a:chOff x="0" y="0"/>
              <a:chExt cx="4904564" cy="579619"/>
            </a:xfrm>
          </p:grpSpPr>
          <p:sp>
            <p:nvSpPr>
              <p:cNvPr name="Freeform 21" id="21"/>
              <p:cNvSpPr/>
              <p:nvPr/>
            </p:nvSpPr>
            <p:spPr>
              <a:xfrm flipH="false" flipV="false" rot="0">
                <a:off x="0" y="0"/>
                <a:ext cx="4904564" cy="579619"/>
              </a:xfrm>
              <a:custGeom>
                <a:avLst/>
                <a:gdLst/>
                <a:ahLst/>
                <a:cxnLst/>
                <a:rect r="r" b="b" t="t" l="l"/>
                <a:pathLst>
                  <a:path h="579619" w="4904564">
                    <a:moveTo>
                      <a:pt x="0" y="0"/>
                    </a:moveTo>
                    <a:lnTo>
                      <a:pt x="4904564" y="0"/>
                    </a:lnTo>
                    <a:lnTo>
                      <a:pt x="4904564" y="579619"/>
                    </a:lnTo>
                    <a:lnTo>
                      <a:pt x="0" y="579619"/>
                    </a:lnTo>
                    <a:close/>
                  </a:path>
                </a:pathLst>
              </a:custGeom>
              <a:solidFill>
                <a:srgbClr val="165B12"/>
              </a:solidFill>
            </p:spPr>
          </p:sp>
          <p:sp>
            <p:nvSpPr>
              <p:cNvPr name="TextBox 22" id="22"/>
              <p:cNvSpPr txBox="true"/>
              <p:nvPr/>
            </p:nvSpPr>
            <p:spPr>
              <a:xfrm>
                <a:off x="0" y="-38100"/>
                <a:ext cx="4904564" cy="617719"/>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4519550" y="316721"/>
              <a:ext cx="717041" cy="547007"/>
              <a:chOff x="0" y="0"/>
              <a:chExt cx="406400" cy="310029"/>
            </a:xfrm>
          </p:grpSpPr>
          <p:sp>
            <p:nvSpPr>
              <p:cNvPr name="Freeform 24" id="2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25" id="2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2148492" y="157334"/>
              <a:ext cx="2371058" cy="865780"/>
              <a:chOff x="0" y="0"/>
              <a:chExt cx="976854" cy="356694"/>
            </a:xfrm>
          </p:grpSpPr>
          <p:sp>
            <p:nvSpPr>
              <p:cNvPr name="Freeform 27" id="27"/>
              <p:cNvSpPr/>
              <p:nvPr/>
            </p:nvSpPr>
            <p:spPr>
              <a:xfrm flipH="false" flipV="false" rot="0">
                <a:off x="0" y="0"/>
                <a:ext cx="976854" cy="356694"/>
              </a:xfrm>
              <a:custGeom>
                <a:avLst/>
                <a:gdLst/>
                <a:ahLst/>
                <a:cxnLst/>
                <a:rect r="r" b="b" t="t" l="l"/>
                <a:pathLst>
                  <a:path h="356694" w="976854">
                    <a:moveTo>
                      <a:pt x="773654" y="0"/>
                    </a:moveTo>
                    <a:cubicBezTo>
                      <a:pt x="885879" y="0"/>
                      <a:pt x="976854" y="79849"/>
                      <a:pt x="976854" y="178347"/>
                    </a:cubicBezTo>
                    <a:cubicBezTo>
                      <a:pt x="976854" y="276845"/>
                      <a:pt x="885879" y="356694"/>
                      <a:pt x="773654" y="356694"/>
                    </a:cubicBezTo>
                    <a:lnTo>
                      <a:pt x="203200" y="356694"/>
                    </a:lnTo>
                    <a:cubicBezTo>
                      <a:pt x="90976" y="356694"/>
                      <a:pt x="0" y="276845"/>
                      <a:pt x="0" y="178347"/>
                    </a:cubicBezTo>
                    <a:cubicBezTo>
                      <a:pt x="0" y="79849"/>
                      <a:pt x="90976" y="0"/>
                      <a:pt x="203200" y="0"/>
                    </a:cubicBezTo>
                    <a:close/>
                  </a:path>
                </a:pathLst>
              </a:custGeom>
              <a:solidFill>
                <a:srgbClr val="FFEBCD"/>
              </a:solidFill>
            </p:spPr>
          </p:sp>
          <p:sp>
            <p:nvSpPr>
              <p:cNvPr name="TextBox 28" id="28"/>
              <p:cNvSpPr txBox="true"/>
              <p:nvPr/>
            </p:nvSpPr>
            <p:spPr>
              <a:xfrm>
                <a:off x="0" y="-66675"/>
                <a:ext cx="976854" cy="423369"/>
              </a:xfrm>
              <a:prstGeom prst="rect">
                <a:avLst/>
              </a:prstGeom>
            </p:spPr>
            <p:txBody>
              <a:bodyPr anchor="ctr" rtlCol="false" tIns="37683" lIns="37683" bIns="37683" rIns="37683"/>
              <a:lstStyle/>
              <a:p>
                <a:pPr algn="ctr">
                  <a:lnSpc>
                    <a:spcPts val="3499"/>
                  </a:lnSpc>
                </a:pPr>
              </a:p>
            </p:txBody>
          </p:sp>
        </p:grpSp>
        <p:grpSp>
          <p:nvGrpSpPr>
            <p:cNvPr name="Group 29" id="29"/>
            <p:cNvGrpSpPr/>
            <p:nvPr/>
          </p:nvGrpSpPr>
          <p:grpSpPr>
            <a:xfrm rot="0">
              <a:off x="5211191" y="131934"/>
              <a:ext cx="2347363" cy="865780"/>
              <a:chOff x="0" y="0"/>
              <a:chExt cx="1026925" cy="378762"/>
            </a:xfrm>
          </p:grpSpPr>
          <p:sp>
            <p:nvSpPr>
              <p:cNvPr name="Freeform 30" id="30"/>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1" id="31"/>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grpSp>
          <p:nvGrpSpPr>
            <p:cNvPr name="Group 32" id="32"/>
            <p:cNvGrpSpPr/>
            <p:nvPr/>
          </p:nvGrpSpPr>
          <p:grpSpPr>
            <a:xfrm rot="0">
              <a:off x="11405950" y="157334"/>
              <a:ext cx="2112654" cy="865780"/>
              <a:chOff x="0" y="0"/>
              <a:chExt cx="1023024" cy="419242"/>
            </a:xfrm>
          </p:grpSpPr>
          <p:sp>
            <p:nvSpPr>
              <p:cNvPr name="Freeform 33" id="33"/>
              <p:cNvSpPr/>
              <p:nvPr/>
            </p:nvSpPr>
            <p:spPr>
              <a:xfrm flipH="false" flipV="false" rot="0">
                <a:off x="0" y="0"/>
                <a:ext cx="1023024" cy="419242"/>
              </a:xfrm>
              <a:custGeom>
                <a:avLst/>
                <a:gdLst/>
                <a:ahLst/>
                <a:cxnLst/>
                <a:rect r="r" b="b" t="t" l="l"/>
                <a:pathLst>
                  <a:path h="419242" w="1023024">
                    <a:moveTo>
                      <a:pt x="819824" y="0"/>
                    </a:moveTo>
                    <a:cubicBezTo>
                      <a:pt x="932048" y="0"/>
                      <a:pt x="1023024" y="93851"/>
                      <a:pt x="1023024" y="209621"/>
                    </a:cubicBezTo>
                    <a:cubicBezTo>
                      <a:pt x="1023024" y="325392"/>
                      <a:pt x="932048" y="419242"/>
                      <a:pt x="819824" y="419242"/>
                    </a:cubicBezTo>
                    <a:lnTo>
                      <a:pt x="203200" y="419242"/>
                    </a:lnTo>
                    <a:cubicBezTo>
                      <a:pt x="90976" y="419242"/>
                      <a:pt x="0" y="325392"/>
                      <a:pt x="0" y="209621"/>
                    </a:cubicBezTo>
                    <a:cubicBezTo>
                      <a:pt x="0" y="93851"/>
                      <a:pt x="90976" y="0"/>
                      <a:pt x="203200" y="0"/>
                    </a:cubicBezTo>
                    <a:close/>
                  </a:path>
                </a:pathLst>
              </a:custGeom>
              <a:solidFill>
                <a:srgbClr val="FFEBCD"/>
              </a:solidFill>
            </p:spPr>
          </p:sp>
          <p:sp>
            <p:nvSpPr>
              <p:cNvPr name="TextBox 34" id="34"/>
              <p:cNvSpPr txBox="true"/>
              <p:nvPr/>
            </p:nvSpPr>
            <p:spPr>
              <a:xfrm>
                <a:off x="0" y="-66675"/>
                <a:ext cx="1023024" cy="485917"/>
              </a:xfrm>
              <a:prstGeom prst="rect">
                <a:avLst/>
              </a:prstGeom>
            </p:spPr>
            <p:txBody>
              <a:bodyPr anchor="ctr" rtlCol="false" tIns="37683" lIns="37683" bIns="37683" rIns="37683"/>
              <a:lstStyle/>
              <a:p>
                <a:pPr algn="ctr">
                  <a:lnSpc>
                    <a:spcPts val="3499"/>
                  </a:lnSpc>
                </a:pPr>
              </a:p>
            </p:txBody>
          </p:sp>
        </p:grpSp>
        <p:grpSp>
          <p:nvGrpSpPr>
            <p:cNvPr name="Group 35" id="35"/>
            <p:cNvGrpSpPr/>
            <p:nvPr/>
          </p:nvGrpSpPr>
          <p:grpSpPr>
            <a:xfrm rot="0">
              <a:off x="14407717" y="157334"/>
              <a:ext cx="2597200" cy="865780"/>
              <a:chOff x="0" y="0"/>
              <a:chExt cx="1136224" cy="378762"/>
            </a:xfrm>
          </p:grpSpPr>
          <p:sp>
            <p:nvSpPr>
              <p:cNvPr name="Freeform 36" id="36"/>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37" id="37"/>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38" id="38"/>
            <p:cNvSpPr txBox="true"/>
            <p:nvPr/>
          </p:nvSpPr>
          <p:spPr>
            <a:xfrm rot="0">
              <a:off x="11639387" y="307196"/>
              <a:ext cx="1485404" cy="619125"/>
            </a:xfrm>
            <a:prstGeom prst="rect">
              <a:avLst/>
            </a:prstGeom>
          </p:spPr>
          <p:txBody>
            <a:bodyPr anchor="t" rtlCol="false" tIns="0" lIns="0" bIns="0" rIns="0">
              <a:spAutoFit/>
            </a:bodyPr>
            <a:lstStyle/>
            <a:p>
              <a:pPr algn="ctr">
                <a:lnSpc>
                  <a:spcPts val="1872"/>
                </a:lnSpc>
                <a:spcBef>
                  <a:spcPct val="0"/>
                </a:spcBef>
              </a:pPr>
              <a:r>
                <a:rPr lang="en-US" b="true" sz="1560" spc="-46">
                  <a:solidFill>
                    <a:srgbClr val="000000"/>
                  </a:solidFill>
                  <a:latin typeface="Poppins Bold"/>
                  <a:ea typeface="Poppins Bold"/>
                  <a:cs typeface="Poppins Bold"/>
                  <a:sym typeface="Poppins Bold"/>
                </a:rPr>
                <a:t>User Research</a:t>
              </a:r>
            </a:p>
          </p:txBody>
        </p:sp>
        <p:grpSp>
          <p:nvGrpSpPr>
            <p:cNvPr name="Group 39" id="39"/>
            <p:cNvGrpSpPr/>
            <p:nvPr/>
          </p:nvGrpSpPr>
          <p:grpSpPr>
            <a:xfrm rot="0">
              <a:off x="7571255" y="348017"/>
              <a:ext cx="717041" cy="547007"/>
              <a:chOff x="0" y="0"/>
              <a:chExt cx="406400" cy="310029"/>
            </a:xfrm>
          </p:grpSpPr>
          <p:sp>
            <p:nvSpPr>
              <p:cNvPr name="Freeform 40" id="4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1" id="4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13518604" y="316721"/>
              <a:ext cx="717041" cy="547007"/>
              <a:chOff x="0" y="0"/>
              <a:chExt cx="406400" cy="310029"/>
            </a:xfrm>
          </p:grpSpPr>
          <p:sp>
            <p:nvSpPr>
              <p:cNvPr name="Freeform 43" id="43"/>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44" id="44"/>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2318868" y="275900"/>
              <a:ext cx="2200682"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Executive summary</a:t>
              </a:r>
            </a:p>
          </p:txBody>
        </p:sp>
        <p:sp>
          <p:nvSpPr>
            <p:cNvPr name="TextBox 46" id="46"/>
            <p:cNvSpPr txBox="true"/>
            <p:nvPr/>
          </p:nvSpPr>
          <p:spPr>
            <a:xfrm rot="0">
              <a:off x="5808091" y="275900"/>
              <a:ext cx="1369969" cy="619125"/>
            </a:xfrm>
            <a:prstGeom prst="rect">
              <a:avLst/>
            </a:prstGeom>
          </p:spPr>
          <p:txBody>
            <a:bodyPr anchor="t" rtlCol="false" tIns="0" lIns="0" bIns="0" rIns="0">
              <a:spAutoFit/>
            </a:bodyPr>
            <a:lstStyle/>
            <a:p>
              <a:pPr algn="ctr">
                <a:lnSpc>
                  <a:spcPts val="1872"/>
                </a:lnSpc>
                <a:spcBef>
                  <a:spcPct val="0"/>
                </a:spcBef>
              </a:pPr>
              <a:r>
                <a:rPr lang="en-US" b="true" sz="1560" spc="6">
                  <a:solidFill>
                    <a:srgbClr val="000000"/>
                  </a:solidFill>
                  <a:latin typeface="Poppins Bold"/>
                  <a:ea typeface="Poppins Bold"/>
                  <a:cs typeface="Poppins Bold"/>
                  <a:sym typeface="Poppins Bold"/>
                </a:rPr>
                <a:t>Business Model</a:t>
              </a:r>
            </a:p>
          </p:txBody>
        </p:sp>
        <p:sp>
          <p:nvSpPr>
            <p:cNvPr name="TextBox 47" id="47"/>
            <p:cNvSpPr txBox="true"/>
            <p:nvPr/>
          </p:nvSpPr>
          <p:spPr>
            <a:xfrm rot="0">
              <a:off x="14687117" y="244603"/>
              <a:ext cx="2059529" cy="6191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Comp Landscape</a:t>
              </a:r>
            </a:p>
          </p:txBody>
        </p:sp>
        <p:sp>
          <p:nvSpPr>
            <p:cNvPr name="Freeform 48" id="48"/>
            <p:cNvSpPr/>
            <p:nvPr/>
          </p:nvSpPr>
          <p:spPr>
            <a:xfrm flipH="false" flipV="false" rot="0">
              <a:off x="395892" y="0"/>
              <a:ext cx="1371600" cy="909678"/>
            </a:xfrm>
            <a:custGeom>
              <a:avLst/>
              <a:gdLst/>
              <a:ahLst/>
              <a:cxnLst/>
              <a:rect r="r" b="b" t="t" l="l"/>
              <a:pathLst>
                <a:path h="909678" w="1371600">
                  <a:moveTo>
                    <a:pt x="0" y="0"/>
                  </a:moveTo>
                  <a:lnTo>
                    <a:pt x="1371600" y="0"/>
                  </a:lnTo>
                  <a:lnTo>
                    <a:pt x="1371600" y="909678"/>
                  </a:lnTo>
                  <a:lnTo>
                    <a:pt x="0" y="909678"/>
                  </a:lnTo>
                  <a:lnTo>
                    <a:pt x="0" y="0"/>
                  </a:lnTo>
                  <a:close/>
                </a:path>
              </a:pathLst>
            </a:custGeom>
            <a:blipFill>
              <a:blip r:embed="rId4">
                <a:alphaModFix amt="78000"/>
              </a:blip>
              <a:stretch>
                <a:fillRect l="0" t="-20314" r="0" b="-30464"/>
              </a:stretch>
            </a:blipFill>
            <a:ln cap="sq">
              <a:noFill/>
              <a:prstDash val="solid"/>
              <a:miter/>
            </a:ln>
          </p:spPr>
        </p:sp>
        <p:grpSp>
          <p:nvGrpSpPr>
            <p:cNvPr name="Group 49" id="49"/>
            <p:cNvGrpSpPr/>
            <p:nvPr/>
          </p:nvGrpSpPr>
          <p:grpSpPr>
            <a:xfrm rot="0">
              <a:off x="17106518" y="285425"/>
              <a:ext cx="717041" cy="547007"/>
              <a:chOff x="0" y="0"/>
              <a:chExt cx="406400" cy="310029"/>
            </a:xfrm>
          </p:grpSpPr>
          <p:sp>
            <p:nvSpPr>
              <p:cNvPr name="Freeform 50" id="50"/>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1" id="51"/>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8387516" y="157334"/>
              <a:ext cx="2347363" cy="865780"/>
              <a:chOff x="0" y="0"/>
              <a:chExt cx="1026925" cy="378762"/>
            </a:xfrm>
          </p:grpSpPr>
          <p:sp>
            <p:nvSpPr>
              <p:cNvPr name="Freeform 53" id="53"/>
              <p:cNvSpPr/>
              <p:nvPr/>
            </p:nvSpPr>
            <p:spPr>
              <a:xfrm flipH="false" flipV="false" rot="0">
                <a:off x="0" y="0"/>
                <a:ext cx="1026925" cy="378762"/>
              </a:xfrm>
              <a:custGeom>
                <a:avLst/>
                <a:gdLst/>
                <a:ahLst/>
                <a:cxnLst/>
                <a:rect r="r" b="b" t="t" l="l"/>
                <a:pathLst>
                  <a:path h="378762" w="1026925">
                    <a:moveTo>
                      <a:pt x="823725" y="0"/>
                    </a:moveTo>
                    <a:cubicBezTo>
                      <a:pt x="935949" y="0"/>
                      <a:pt x="1026925" y="84789"/>
                      <a:pt x="1026925" y="189381"/>
                    </a:cubicBezTo>
                    <a:cubicBezTo>
                      <a:pt x="1026925" y="293973"/>
                      <a:pt x="935949" y="378762"/>
                      <a:pt x="823725"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54" id="54"/>
              <p:cNvSpPr txBox="true"/>
              <p:nvPr/>
            </p:nvSpPr>
            <p:spPr>
              <a:xfrm>
                <a:off x="0" y="-66675"/>
                <a:ext cx="1026925" cy="445437"/>
              </a:xfrm>
              <a:prstGeom prst="rect">
                <a:avLst/>
              </a:prstGeom>
            </p:spPr>
            <p:txBody>
              <a:bodyPr anchor="ctr" rtlCol="false" tIns="37683" lIns="37683" bIns="37683" rIns="37683"/>
              <a:lstStyle/>
              <a:p>
                <a:pPr algn="ctr">
                  <a:lnSpc>
                    <a:spcPts val="3499"/>
                  </a:lnSpc>
                </a:pPr>
              </a:p>
            </p:txBody>
          </p:sp>
        </p:grpSp>
        <p:sp>
          <p:nvSpPr>
            <p:cNvPr name="TextBox 55" id="55"/>
            <p:cNvSpPr txBox="true"/>
            <p:nvPr/>
          </p:nvSpPr>
          <p:spPr>
            <a:xfrm rot="0">
              <a:off x="8847096" y="250500"/>
              <a:ext cx="1369969" cy="619125"/>
            </a:xfrm>
            <a:prstGeom prst="rect">
              <a:avLst/>
            </a:prstGeom>
          </p:spPr>
          <p:txBody>
            <a:bodyPr anchor="t" rtlCol="false" tIns="0" lIns="0" bIns="0" rIns="0">
              <a:spAutoFit/>
            </a:bodyPr>
            <a:lstStyle/>
            <a:p>
              <a:pPr algn="ctr">
                <a:lnSpc>
                  <a:spcPts val="1872"/>
                </a:lnSpc>
              </a:pPr>
              <a:r>
                <a:rPr lang="en-US" b="true" sz="1560" spc="6">
                  <a:solidFill>
                    <a:srgbClr val="000000"/>
                  </a:solidFill>
                  <a:latin typeface="Poppins Bold"/>
                  <a:ea typeface="Poppins Bold"/>
                  <a:cs typeface="Poppins Bold"/>
                  <a:sym typeface="Poppins Bold"/>
                </a:rPr>
                <a:t>Industry</a:t>
              </a:r>
            </a:p>
            <a:p>
              <a:pPr algn="ctr">
                <a:lnSpc>
                  <a:spcPts val="1872"/>
                </a:lnSpc>
                <a:spcBef>
                  <a:spcPct val="0"/>
                </a:spcBef>
              </a:pPr>
              <a:r>
                <a:rPr lang="en-US" b="true" sz="1560" spc="6">
                  <a:solidFill>
                    <a:srgbClr val="000000"/>
                  </a:solidFill>
                  <a:latin typeface="Poppins Bold"/>
                  <a:ea typeface="Poppins Bold"/>
                  <a:cs typeface="Poppins Bold"/>
                  <a:sym typeface="Poppins Bold"/>
                </a:rPr>
                <a:t>analysis</a:t>
              </a:r>
            </a:p>
          </p:txBody>
        </p:sp>
        <p:grpSp>
          <p:nvGrpSpPr>
            <p:cNvPr name="Group 56" id="56"/>
            <p:cNvGrpSpPr/>
            <p:nvPr/>
          </p:nvGrpSpPr>
          <p:grpSpPr>
            <a:xfrm rot="0">
              <a:off x="10693859" y="291321"/>
              <a:ext cx="717041" cy="547007"/>
              <a:chOff x="0" y="0"/>
              <a:chExt cx="406400" cy="310029"/>
            </a:xfrm>
          </p:grpSpPr>
          <p:sp>
            <p:nvSpPr>
              <p:cNvPr name="Freeform 57" id="57"/>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58" id="58"/>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17937859" y="131934"/>
              <a:ext cx="2597200" cy="865780"/>
              <a:chOff x="0" y="0"/>
              <a:chExt cx="1136224" cy="378762"/>
            </a:xfrm>
          </p:grpSpPr>
          <p:sp>
            <p:nvSpPr>
              <p:cNvPr name="Freeform 60" id="60"/>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5D033"/>
              </a:solidFill>
            </p:spPr>
          </p:sp>
          <p:sp>
            <p:nvSpPr>
              <p:cNvPr name="TextBox 61" id="61"/>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2" id="62"/>
            <p:cNvSpPr txBox="true"/>
            <p:nvPr/>
          </p:nvSpPr>
          <p:spPr>
            <a:xfrm rot="0">
              <a:off x="18217259" y="415600"/>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Solutions</a:t>
              </a:r>
            </a:p>
          </p:txBody>
        </p:sp>
        <p:grpSp>
          <p:nvGrpSpPr>
            <p:cNvPr name="Group 63" id="63"/>
            <p:cNvGrpSpPr/>
            <p:nvPr/>
          </p:nvGrpSpPr>
          <p:grpSpPr>
            <a:xfrm rot="0">
              <a:off x="20662059" y="278621"/>
              <a:ext cx="717041" cy="547007"/>
              <a:chOff x="0" y="0"/>
              <a:chExt cx="406400" cy="310029"/>
            </a:xfrm>
          </p:grpSpPr>
          <p:sp>
            <p:nvSpPr>
              <p:cNvPr name="Freeform 64" id="64"/>
              <p:cNvSpPr/>
              <p:nvPr/>
            </p:nvSpPr>
            <p:spPr>
              <a:xfrm flipH="false" flipV="false" rot="0">
                <a:off x="0" y="0"/>
                <a:ext cx="406400" cy="310029"/>
              </a:xfrm>
              <a:custGeom>
                <a:avLst/>
                <a:gdLst/>
                <a:ahLst/>
                <a:cxnLst/>
                <a:rect r="r" b="b" t="t" l="l"/>
                <a:pathLst>
                  <a:path h="310029" w="406400">
                    <a:moveTo>
                      <a:pt x="0" y="0"/>
                    </a:moveTo>
                    <a:lnTo>
                      <a:pt x="203200" y="0"/>
                    </a:lnTo>
                    <a:lnTo>
                      <a:pt x="406400" y="155015"/>
                    </a:lnTo>
                    <a:lnTo>
                      <a:pt x="203200" y="310029"/>
                    </a:lnTo>
                    <a:lnTo>
                      <a:pt x="0" y="310029"/>
                    </a:lnTo>
                    <a:lnTo>
                      <a:pt x="203200" y="155015"/>
                    </a:lnTo>
                    <a:lnTo>
                      <a:pt x="0" y="0"/>
                    </a:lnTo>
                    <a:close/>
                  </a:path>
                </a:pathLst>
              </a:custGeom>
              <a:solidFill>
                <a:srgbClr val="DFD28A"/>
              </a:solidFill>
            </p:spPr>
          </p:sp>
          <p:sp>
            <p:nvSpPr>
              <p:cNvPr name="TextBox 65" id="65"/>
              <p:cNvSpPr txBox="true"/>
              <p:nvPr/>
            </p:nvSpPr>
            <p:spPr>
              <a:xfrm>
                <a:off x="177800" y="-38100"/>
                <a:ext cx="152400" cy="348129"/>
              </a:xfrm>
              <a:prstGeom prst="rect">
                <a:avLst/>
              </a:prstGeom>
            </p:spPr>
            <p:txBody>
              <a:bodyPr anchor="ctr" rtlCol="false" tIns="50800" lIns="50800" bIns="50800" rIns="50800"/>
              <a:lstStyle/>
              <a:p>
                <a:pPr algn="ctr">
                  <a:lnSpc>
                    <a:spcPts val="2659"/>
                  </a:lnSpc>
                </a:pPr>
              </a:p>
            </p:txBody>
          </p:sp>
        </p:grpSp>
        <p:grpSp>
          <p:nvGrpSpPr>
            <p:cNvPr name="Group 66" id="66"/>
            <p:cNvGrpSpPr/>
            <p:nvPr/>
          </p:nvGrpSpPr>
          <p:grpSpPr>
            <a:xfrm rot="0">
              <a:off x="21556900" y="126038"/>
              <a:ext cx="2597200" cy="865780"/>
              <a:chOff x="0" y="0"/>
              <a:chExt cx="1136224" cy="378762"/>
            </a:xfrm>
          </p:grpSpPr>
          <p:sp>
            <p:nvSpPr>
              <p:cNvPr name="Freeform 67" id="67"/>
              <p:cNvSpPr/>
              <p:nvPr/>
            </p:nvSpPr>
            <p:spPr>
              <a:xfrm flipH="false" flipV="false" rot="0">
                <a:off x="0" y="0"/>
                <a:ext cx="1136224" cy="378762"/>
              </a:xfrm>
              <a:custGeom>
                <a:avLst/>
                <a:gdLst/>
                <a:ahLst/>
                <a:cxnLst/>
                <a:rect r="r" b="b" t="t" l="l"/>
                <a:pathLst>
                  <a:path h="378762" w="1136224">
                    <a:moveTo>
                      <a:pt x="933024" y="0"/>
                    </a:moveTo>
                    <a:cubicBezTo>
                      <a:pt x="1045248" y="0"/>
                      <a:pt x="1136224" y="84789"/>
                      <a:pt x="1136224" y="189381"/>
                    </a:cubicBezTo>
                    <a:cubicBezTo>
                      <a:pt x="1136224" y="293973"/>
                      <a:pt x="1045248" y="378762"/>
                      <a:pt x="933024" y="378762"/>
                    </a:cubicBezTo>
                    <a:lnTo>
                      <a:pt x="203200" y="378762"/>
                    </a:lnTo>
                    <a:cubicBezTo>
                      <a:pt x="90976" y="378762"/>
                      <a:pt x="0" y="293973"/>
                      <a:pt x="0" y="189381"/>
                    </a:cubicBezTo>
                    <a:cubicBezTo>
                      <a:pt x="0" y="84789"/>
                      <a:pt x="90976" y="0"/>
                      <a:pt x="203200" y="0"/>
                    </a:cubicBezTo>
                    <a:close/>
                  </a:path>
                </a:pathLst>
              </a:custGeom>
              <a:solidFill>
                <a:srgbClr val="FFEBCD"/>
              </a:solidFill>
            </p:spPr>
          </p:sp>
          <p:sp>
            <p:nvSpPr>
              <p:cNvPr name="TextBox 68" id="68"/>
              <p:cNvSpPr txBox="true"/>
              <p:nvPr/>
            </p:nvSpPr>
            <p:spPr>
              <a:xfrm>
                <a:off x="0" y="-66675"/>
                <a:ext cx="1136224" cy="445437"/>
              </a:xfrm>
              <a:prstGeom prst="rect">
                <a:avLst/>
              </a:prstGeom>
            </p:spPr>
            <p:txBody>
              <a:bodyPr anchor="ctr" rtlCol="false" tIns="37683" lIns="37683" bIns="37683" rIns="37683"/>
              <a:lstStyle/>
              <a:p>
                <a:pPr algn="ctr">
                  <a:lnSpc>
                    <a:spcPts val="3499"/>
                  </a:lnSpc>
                </a:pPr>
              </a:p>
            </p:txBody>
          </p:sp>
        </p:grpSp>
        <p:sp>
          <p:nvSpPr>
            <p:cNvPr name="TextBox 69" id="69"/>
            <p:cNvSpPr txBox="true"/>
            <p:nvPr/>
          </p:nvSpPr>
          <p:spPr>
            <a:xfrm rot="0">
              <a:off x="21772800" y="397003"/>
              <a:ext cx="2059529" cy="314325"/>
            </a:xfrm>
            <a:prstGeom prst="rect">
              <a:avLst/>
            </a:prstGeom>
          </p:spPr>
          <p:txBody>
            <a:bodyPr anchor="t" rtlCol="false" tIns="0" lIns="0" bIns="0" rIns="0">
              <a:spAutoFit/>
            </a:bodyPr>
            <a:lstStyle/>
            <a:p>
              <a:pPr algn="ctr">
                <a:lnSpc>
                  <a:spcPts val="1872"/>
                </a:lnSpc>
                <a:spcBef>
                  <a:spcPct val="0"/>
                </a:spcBef>
              </a:pPr>
              <a:r>
                <a:rPr lang="en-US" b="true" sz="1560">
                  <a:solidFill>
                    <a:srgbClr val="000000"/>
                  </a:solidFill>
                  <a:latin typeface="Poppins Bold"/>
                  <a:ea typeface="Poppins Bold"/>
                  <a:cs typeface="Poppins Bold"/>
                  <a:sym typeface="Poppins Bold"/>
                </a:rPr>
                <a:t>Impact</a:t>
              </a:r>
            </a:p>
          </p:txBody>
        </p:sp>
      </p:grpSp>
      <p:sp>
        <p:nvSpPr>
          <p:cNvPr name="TextBox 70" id="70"/>
          <p:cNvSpPr txBox="true"/>
          <p:nvPr/>
        </p:nvSpPr>
        <p:spPr>
          <a:xfrm rot="0">
            <a:off x="695325" y="348293"/>
            <a:ext cx="14946481" cy="809625"/>
          </a:xfrm>
          <a:prstGeom prst="rect">
            <a:avLst/>
          </a:prstGeom>
        </p:spPr>
        <p:txBody>
          <a:bodyPr anchor="t" rtlCol="false" tIns="0" lIns="0" bIns="0" rIns="0">
            <a:spAutoFit/>
          </a:bodyPr>
          <a:lstStyle/>
          <a:p>
            <a:pPr algn="l">
              <a:lnSpc>
                <a:spcPts val="6299"/>
              </a:lnSpc>
              <a:spcBef>
                <a:spcPct val="0"/>
              </a:spcBef>
            </a:pPr>
            <a:r>
              <a:rPr lang="en-US" b="true" sz="4499">
                <a:solidFill>
                  <a:srgbClr val="DFD28A"/>
                </a:solidFill>
                <a:latin typeface="Lastica Bold"/>
                <a:ea typeface="Lastica Bold"/>
                <a:cs typeface="Lastica Bold"/>
                <a:sym typeface="Lastica Bold"/>
              </a:rPr>
              <a:t>HYPER-PERSONALISATION USING AI</a:t>
            </a:r>
          </a:p>
        </p:txBody>
      </p:sp>
      <p:sp>
        <p:nvSpPr>
          <p:cNvPr name="TextBox 71" id="71"/>
          <p:cNvSpPr txBox="true"/>
          <p:nvPr/>
        </p:nvSpPr>
        <p:spPr>
          <a:xfrm rot="0">
            <a:off x="2428875" y="1694122"/>
            <a:ext cx="6873557" cy="528320"/>
          </a:xfrm>
          <a:prstGeom prst="rect">
            <a:avLst/>
          </a:prstGeom>
        </p:spPr>
        <p:txBody>
          <a:bodyPr anchor="t" rtlCol="false" tIns="0" lIns="0" bIns="0" rIns="0">
            <a:spAutoFit/>
          </a:bodyPr>
          <a:lstStyle/>
          <a:p>
            <a:pPr algn="l">
              <a:lnSpc>
                <a:spcPts val="4480"/>
              </a:lnSpc>
            </a:pPr>
            <a:r>
              <a:rPr lang="en-US" sz="3200" b="true">
                <a:solidFill>
                  <a:srgbClr val="EDEAEA"/>
                </a:solidFill>
                <a:latin typeface="Nourd Bold"/>
                <a:ea typeface="Nourd Bold"/>
                <a:cs typeface="Nourd Bold"/>
                <a:sym typeface="Nourd Bold"/>
              </a:rPr>
              <a:t>INITIATIVES</a:t>
            </a:r>
          </a:p>
        </p:txBody>
      </p:sp>
      <p:sp>
        <p:nvSpPr>
          <p:cNvPr name="TextBox 72" id="72"/>
          <p:cNvSpPr txBox="true"/>
          <p:nvPr/>
        </p:nvSpPr>
        <p:spPr>
          <a:xfrm rot="0">
            <a:off x="13070276" y="5299814"/>
            <a:ext cx="1946465" cy="528320"/>
          </a:xfrm>
          <a:prstGeom prst="rect">
            <a:avLst/>
          </a:prstGeom>
        </p:spPr>
        <p:txBody>
          <a:bodyPr anchor="t" rtlCol="false" tIns="0" lIns="0" bIns="0" rIns="0">
            <a:spAutoFit/>
          </a:bodyPr>
          <a:lstStyle/>
          <a:p>
            <a:pPr algn="r">
              <a:lnSpc>
                <a:spcPts val="4480"/>
              </a:lnSpc>
            </a:pPr>
            <a:r>
              <a:rPr lang="en-US" sz="3200" b="true">
                <a:solidFill>
                  <a:srgbClr val="EDEAEA"/>
                </a:solidFill>
                <a:latin typeface="Nourd Bold"/>
                <a:ea typeface="Nourd Bold"/>
                <a:cs typeface="Nourd Bold"/>
                <a:sym typeface="Nourd Bold"/>
              </a:rPr>
              <a:t>IMPACT</a:t>
            </a:r>
          </a:p>
        </p:txBody>
      </p:sp>
      <p:sp>
        <p:nvSpPr>
          <p:cNvPr name="TextBox 73" id="73"/>
          <p:cNvSpPr txBox="true"/>
          <p:nvPr/>
        </p:nvSpPr>
        <p:spPr>
          <a:xfrm rot="0">
            <a:off x="5024803" y="6192888"/>
            <a:ext cx="12509534" cy="2875280"/>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The company will incur a cost of around</a:t>
            </a:r>
            <a:r>
              <a:rPr lang="en-US" b="true" sz="1899">
                <a:solidFill>
                  <a:srgbClr val="643513"/>
                </a:solidFill>
                <a:latin typeface="Canva Sans Bold"/>
                <a:ea typeface="Canva Sans Bold"/>
                <a:cs typeface="Canva Sans Bold"/>
                <a:sym typeface="Canva Sans Bold"/>
              </a:rPr>
              <a:t> ₹ 1 Cr </a:t>
            </a:r>
            <a:r>
              <a:rPr lang="en-US" sz="1899">
                <a:solidFill>
                  <a:srgbClr val="643513"/>
                </a:solidFill>
                <a:latin typeface="Canva Sans"/>
                <a:ea typeface="Canva Sans"/>
                <a:cs typeface="Canva Sans"/>
                <a:sym typeface="Canva Sans"/>
              </a:rPr>
              <a:t>in the production and marketing of the skincare assistant. The R&amp;D for the device will cost somewhere around ₹ 2 Cr. </a:t>
            </a:r>
            <a:r>
              <a:rPr lang="en-US" b="true" sz="1899">
                <a:solidFill>
                  <a:srgbClr val="643513"/>
                </a:solidFill>
                <a:latin typeface="Canva Sans Bold"/>
                <a:ea typeface="Canva Sans Bold"/>
                <a:cs typeface="Canva Sans Bold"/>
                <a:sym typeface="Canva Sans Bold"/>
              </a:rPr>
              <a:t>Initial manufacturing and marketing costs of around ₹ 2-3 Cr</a:t>
            </a:r>
            <a:r>
              <a:rPr lang="en-US" sz="1899">
                <a:solidFill>
                  <a:srgbClr val="643513"/>
                </a:solidFill>
                <a:latin typeface="Canva Sans"/>
                <a:ea typeface="Canva Sans"/>
                <a:cs typeface="Canva Sans"/>
                <a:sym typeface="Canva Sans"/>
              </a:rPr>
              <a:t> in total. This total spend will be almost </a:t>
            </a:r>
            <a:r>
              <a:rPr lang="en-US" b="true" sz="1899">
                <a:solidFill>
                  <a:srgbClr val="643513"/>
                </a:solidFill>
                <a:latin typeface="Canva Sans Bold"/>
                <a:ea typeface="Canva Sans Bold"/>
                <a:cs typeface="Canva Sans Bold"/>
                <a:sym typeface="Canva Sans Bold"/>
              </a:rPr>
              <a:t>1.5%</a:t>
            </a:r>
            <a:r>
              <a:rPr lang="en-US" sz="1899">
                <a:solidFill>
                  <a:srgbClr val="643513"/>
                </a:solidFill>
                <a:latin typeface="Canva Sans"/>
                <a:ea typeface="Canva Sans"/>
                <a:cs typeface="Canva Sans"/>
                <a:sym typeface="Canva Sans"/>
              </a:rPr>
              <a:t> of the revenue for the year.</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A</a:t>
            </a:r>
            <a:r>
              <a:rPr lang="en-US" b="true" sz="1899">
                <a:solidFill>
                  <a:srgbClr val="643513"/>
                </a:solidFill>
                <a:latin typeface="Canva Sans Bold"/>
                <a:ea typeface="Canva Sans Bold"/>
                <a:cs typeface="Canva Sans Bold"/>
                <a:sym typeface="Canva Sans Bold"/>
              </a:rPr>
              <a:t> 25-30% increase in conversion rates </a:t>
            </a:r>
            <a:r>
              <a:rPr lang="en-US" sz="1899">
                <a:solidFill>
                  <a:srgbClr val="643513"/>
                </a:solidFill>
                <a:latin typeface="Canva Sans"/>
                <a:ea typeface="Canva Sans"/>
                <a:cs typeface="Canva Sans"/>
                <a:sym typeface="Canva Sans"/>
              </a:rPr>
              <a:t>is expected on the website thanks to the assistant model.</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High engagement from owning a personalized device leads to increased brand loyalty and repeat product sales for refills, </a:t>
            </a:r>
            <a:r>
              <a:rPr lang="en-US" b="true" sz="1899">
                <a:solidFill>
                  <a:srgbClr val="643513"/>
                </a:solidFill>
                <a:latin typeface="Canva Sans Bold"/>
                <a:ea typeface="Canva Sans Bold"/>
                <a:cs typeface="Canva Sans Bold"/>
                <a:sym typeface="Canva Sans Bold"/>
              </a:rPr>
              <a:t>boosting long-term revenue by 10-20% per user.</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Introducing a smart skincare device would position The Body Shop as a tech-driven, innovative player in the beauty market, attracting tech-savvy, youthful consumers.</a:t>
            </a:r>
          </a:p>
          <a:p>
            <a:pPr algn="l">
              <a:lnSpc>
                <a:spcPts val="1679"/>
              </a:lnSpc>
            </a:pPr>
            <a:r>
              <a:rPr lang="en-US" sz="1200" i="true" b="true">
                <a:solidFill>
                  <a:srgbClr val="9F9060"/>
                </a:solidFill>
                <a:latin typeface="Canva Sans Bold Italics"/>
                <a:ea typeface="Canva Sans Bold Italics"/>
                <a:cs typeface="Canva Sans Bold Italics"/>
                <a:sym typeface="Canva Sans Bold Italics"/>
              </a:rPr>
              <a:t>*refer Appendix 1.1</a:t>
            </a:r>
          </a:p>
        </p:txBody>
      </p:sp>
      <p:sp>
        <p:nvSpPr>
          <p:cNvPr name="TextBox 74" id="74"/>
          <p:cNvSpPr txBox="true"/>
          <p:nvPr/>
        </p:nvSpPr>
        <p:spPr>
          <a:xfrm rot="0">
            <a:off x="666750" y="2649695"/>
            <a:ext cx="13080822" cy="232346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Launch </a:t>
            </a:r>
            <a:r>
              <a:rPr lang="en-US" b="true" sz="1899">
                <a:solidFill>
                  <a:srgbClr val="643513"/>
                </a:solidFill>
                <a:latin typeface="Canva Sans Bold"/>
                <a:ea typeface="Canva Sans Bold"/>
                <a:cs typeface="Canva Sans Bold"/>
                <a:sym typeface="Canva Sans Bold"/>
              </a:rPr>
              <a:t>“My Body Shop</a:t>
            </a:r>
            <a:r>
              <a:rPr lang="en-US" sz="1899">
                <a:solidFill>
                  <a:srgbClr val="643513"/>
                </a:solidFill>
                <a:latin typeface="Canva Sans"/>
                <a:ea typeface="Canva Sans"/>
                <a:cs typeface="Canva Sans"/>
                <a:sym typeface="Canva Sans"/>
              </a:rPr>
              <a:t>: </a:t>
            </a:r>
            <a:r>
              <a:rPr lang="en-US" b="true" sz="1899">
                <a:solidFill>
                  <a:srgbClr val="643513"/>
                </a:solidFill>
                <a:latin typeface="Canva Sans Bold"/>
                <a:ea typeface="Canva Sans Bold"/>
                <a:cs typeface="Canva Sans Bold"/>
                <a:sym typeface="Canva Sans Bold"/>
              </a:rPr>
              <a:t>Your Personalized Skincare Assistant</a:t>
            </a:r>
            <a:r>
              <a:rPr lang="en-US" sz="1899">
                <a:solidFill>
                  <a:srgbClr val="643513"/>
                </a:solidFill>
                <a:latin typeface="Canva Sans"/>
                <a:ea typeface="Canva Sans"/>
                <a:cs typeface="Canva Sans"/>
                <a:sym typeface="Canva Sans"/>
              </a:rPr>
              <a:t>” on the body shop website. This model will analyse the questions asked to the user using deep learning models. Based on the analysis, the app recommends products for different routines—day, night, seasonal care, and special treatments.</a:t>
            </a:r>
          </a:p>
          <a:p>
            <a:pPr algn="l" marL="410209" indent="-205105" lvl="1">
              <a:lnSpc>
                <a:spcPts val="2659"/>
              </a:lnSpc>
              <a:buFont typeface="Arial"/>
              <a:buChar char="•"/>
            </a:pPr>
            <a:r>
              <a:rPr lang="en-US" sz="1899">
                <a:solidFill>
                  <a:srgbClr val="643513"/>
                </a:solidFill>
                <a:latin typeface="Canva Sans"/>
                <a:ea typeface="Canva Sans"/>
                <a:cs typeface="Canva Sans"/>
                <a:sym typeface="Canva Sans"/>
              </a:rPr>
              <a:t>Launch</a:t>
            </a:r>
            <a:r>
              <a:rPr lang="en-US" b="true" sz="1899">
                <a:solidFill>
                  <a:srgbClr val="643513"/>
                </a:solidFill>
                <a:latin typeface="Canva Sans Bold"/>
                <a:ea typeface="Canva Sans Bold"/>
                <a:cs typeface="Canva Sans Bold"/>
                <a:sym typeface="Canva Sans Bold"/>
              </a:rPr>
              <a:t> “Body Shop SkinSync” </a:t>
            </a:r>
            <a:r>
              <a:rPr lang="en-US" sz="1899">
                <a:solidFill>
                  <a:srgbClr val="643513"/>
                </a:solidFill>
                <a:latin typeface="Canva Sans"/>
                <a:ea typeface="Canva Sans"/>
                <a:cs typeface="Canva Sans"/>
                <a:sym typeface="Canva Sans"/>
              </a:rPr>
              <a:t> device. The device will take information from the existing main app regarding the user’s choices. It will then analyse the input and accordingly provide the best mix and dispense the required moisturiser/ serum/foundation/lipstick</a:t>
            </a:r>
          </a:p>
          <a:p>
            <a:pPr algn="l">
              <a:lnSpc>
                <a:spcPts val="26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DAGbEg8fLYc</dc:identifier>
  <dcterms:modified xsi:type="dcterms:W3CDTF">2011-08-01T06:04:30Z</dcterms:modified>
  <cp:revision>1</cp:revision>
  <dc:title>flow:</dc:title>
</cp:coreProperties>
</file>